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8" r:id="rId2"/>
    <p:sldId id="257" r:id="rId3"/>
    <p:sldId id="258" r:id="rId4"/>
    <p:sldId id="284" r:id="rId5"/>
    <p:sldId id="285" r:id="rId6"/>
    <p:sldId id="286" r:id="rId7"/>
    <p:sldId id="289" r:id="rId8"/>
    <p:sldId id="287" r:id="rId9"/>
    <p:sldId id="260" r:id="rId10"/>
    <p:sldId id="259" r:id="rId11"/>
    <p:sldId id="261" r:id="rId12"/>
    <p:sldId id="262" r:id="rId13"/>
    <p:sldId id="263" r:id="rId14"/>
    <p:sldId id="264" r:id="rId15"/>
    <p:sldId id="265" r:id="rId16"/>
    <p:sldId id="291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6A610-09A8-8AD6-441C-66FC2EB551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CC01D5-7484-BF43-7165-5105A9E942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FA44F-7620-5AF7-D2E3-CAA0A075A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986C2-D9CD-47F8-A717-A08722CCE549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A81EE-ABA7-FAAA-714E-FEA27C743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582619-AC7E-0151-A5E5-E016A46CA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0C8D-1147-4B57-8889-3FC34E8A33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0744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0C85E-E188-297F-2E0B-B4A8E0FED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B418EB-E7E5-A4CA-8247-978FF0D713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A477B-DA7C-111B-C737-9D2BFD648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986C2-D9CD-47F8-A717-A08722CCE549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3EE48-7E28-5A2D-8FC7-E4FEEC34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9C2E7-B54B-1650-A88D-26A38494C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0C8D-1147-4B57-8889-3FC34E8A33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8796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256514-9A0D-4BA1-0F87-BE854C8DC8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264A0F-8B8B-2559-7BC3-E7013C3DBD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06A03-0D20-F83A-90F2-4C329F5BF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986C2-D9CD-47F8-A717-A08722CCE549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BA044E-007F-10DB-F731-BC25E9D17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631A8-13E6-EB1A-0D57-3A84BCAF7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0C8D-1147-4B57-8889-3FC34E8A33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133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E0AC6-8AD1-5685-2C4D-511011FB6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47C47-2A0F-1B82-CBFD-A8D19781F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CCB64-0226-37CC-7778-2787FE558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986C2-D9CD-47F8-A717-A08722CCE549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18D74-6F8F-43EC-4F72-0697627FF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4A112-A34A-96A1-832A-8EFF6BE31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0C8D-1147-4B57-8889-3FC34E8A33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1807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2207-DC2D-A55F-D168-A7C614283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78FB2-9A54-139F-C38A-CB5773011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0D7CD-1326-4FF2-89A0-B14BD4610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986C2-D9CD-47F8-A717-A08722CCE549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DFED2-4EED-5FCC-0421-40A08EE98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567277-A1E3-D783-B892-93C7DC447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0C8D-1147-4B57-8889-3FC34E8A33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708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74C9E-9B18-DDA3-5A82-49520FD60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8BA3D-8E8A-A034-D441-6E245AD849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BF1D7A-A538-00CD-D877-A55F1B8CEB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9E820D-B20D-7FD0-4707-4E8BDE270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986C2-D9CD-47F8-A717-A08722CCE549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418A6C-9E19-F1BF-4B68-86A31DC7C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613351-6AF0-DD27-1D7E-A4EA1645E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0C8D-1147-4B57-8889-3FC34E8A33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5352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07A20-CD0D-AF20-E3EA-5F043C3C6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ED3B2-4781-443C-75CF-E3C5BBF61E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71EFC-1597-1191-E38B-6EBB9F78C6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D386D4-9C9C-04E8-12FF-5E0A8D4711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AA8F9E-51E8-6005-9879-E700B05D49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CF3531-C0C5-9BB1-C271-7FDB4EC89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986C2-D9CD-47F8-A717-A08722CCE549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C3CB08-CEF4-FA7B-802B-FF4FF505C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ACD96A-8FB4-A11E-B8CD-D2E9DA111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0C8D-1147-4B57-8889-3FC34E8A33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2301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55145-5329-105D-4738-E4201C52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B92FBD-8C48-F760-2E69-3853A1998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986C2-D9CD-47F8-A717-A08722CCE549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96CF2A-3BD9-557B-B928-4241DAB58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759770-DF95-DFE2-FA3E-F6E04E995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0C8D-1147-4B57-8889-3FC34E8A33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2648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FA641A-0EF0-BE47-5998-D5A52ADD7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986C2-D9CD-47F8-A717-A08722CCE549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FE58BE-9866-DA69-352D-454D00684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3C7E1-3EAB-B4BA-11D1-730CC2417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0C8D-1147-4B57-8889-3FC34E8A33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9026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4A94C-0A2B-5D48-8CB3-6EC401FA0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BCFAD-3851-9EA2-C4F7-C731C1C26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015E1C-D6BA-C8EF-377A-A0F950182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BD30B-0F0C-C163-3AC5-CB9C8DE7D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986C2-D9CD-47F8-A717-A08722CCE549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A9C74D-40BF-F69A-7F3D-3D053A306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12A511-8829-C9C6-230E-2F5649FF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0C8D-1147-4B57-8889-3FC34E8A33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0939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4C734-767C-CB4F-004D-0F980D452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E61FB0-9D05-9236-0074-135429937B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D3DF61-D898-004E-969D-7F3FE3AC4A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A4F602-4934-796B-7591-FE68ED41F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986C2-D9CD-47F8-A717-A08722CCE549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CDEA14-BE21-6FFB-DD5E-9AD233CA1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974940-54D4-84DA-191F-59EA5A53B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0C8D-1147-4B57-8889-3FC34E8A33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33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EB2729-49E5-9DF1-BE7E-90B7DFB5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49448E-DF1C-9818-F89C-704722DC6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CC2F3-A0ED-26BD-1D51-70BE1E8BC6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986C2-D9CD-47F8-A717-A08722CCE549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EB98C-9AD9-D339-ECB7-482C4D2ABF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6CA8D-C2A5-C8A2-7547-A23CFFBE28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5B0C8D-1147-4B57-8889-3FC34E8A33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705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1F53C-70DD-F46A-13AA-916AF0815E2E}"/>
              </a:ext>
            </a:extLst>
          </p:cNvPr>
          <p:cNvSpPr txBox="1">
            <a:spLocks/>
          </p:cNvSpPr>
          <p:nvPr/>
        </p:nvSpPr>
        <p:spPr>
          <a:xfrm>
            <a:off x="838200" y="643687"/>
            <a:ext cx="10515600" cy="4016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u="sng" dirty="0">
                <a:latin typeface="+mn-lt"/>
              </a:rPr>
              <a:t>PROJECT OVERVIEW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88D7F4-6049-AF40-08DE-F2C914E4BF70}"/>
              </a:ext>
            </a:extLst>
          </p:cNvPr>
          <p:cNvSpPr txBox="1"/>
          <p:nvPr/>
        </p:nvSpPr>
        <p:spPr>
          <a:xfrm>
            <a:off x="838199" y="1261641"/>
            <a:ext cx="10515599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effectLst/>
                <a:ea typeface="Calibri" panose="020F0502020204030204" pitchFamily="34" charset="0"/>
                <a:cs typeface="Latha" panose="020B0604020202020204" pitchFamily="34" charset="0"/>
              </a:rPr>
              <a:t>The main goal of this Library Management System is to improve the efficiency and effectiveness of the library.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effectLst/>
                <a:ea typeface="Calibri" panose="020F0502020204030204" pitchFamily="34" charset="0"/>
                <a:cs typeface="Latha" panose="020B0604020202020204" pitchFamily="34" charset="0"/>
              </a:rPr>
              <a:t>This helps to reduce the manual work and provides an efficient library service, and also helps in protecting the library from unauthorized access.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effectLst/>
                <a:ea typeface="Calibri" panose="020F0502020204030204" pitchFamily="34" charset="0"/>
                <a:cs typeface="Latha" panose="020B0604020202020204" pitchFamily="34" charset="0"/>
              </a:rPr>
              <a:t>This system consists of user login and admin login.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effectLst/>
                <a:ea typeface="Calibri" panose="020F0502020204030204" pitchFamily="34" charset="0"/>
                <a:cs typeface="Latha" panose="020B0604020202020204" pitchFamily="34" charset="0"/>
              </a:rPr>
              <a:t>It consists of three modules user, registration and admin. In this firstly, the user have to register in order to use the library for searching the books.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0931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EE72EE-5DF3-40FA-F171-2115205683A5}"/>
              </a:ext>
            </a:extLst>
          </p:cNvPr>
          <p:cNvSpPr/>
          <p:nvPr/>
        </p:nvSpPr>
        <p:spPr>
          <a:xfrm>
            <a:off x="4427174" y="2359861"/>
            <a:ext cx="1340465" cy="58209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ADMIN LOGIN PAGE</a:t>
            </a:r>
            <a:endParaRPr lang="en-IN" sz="1200" b="1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5538F6C-6AC9-9D31-44A5-B72BDB6B96B4}"/>
              </a:ext>
            </a:extLst>
          </p:cNvPr>
          <p:cNvSpPr/>
          <p:nvPr/>
        </p:nvSpPr>
        <p:spPr>
          <a:xfrm>
            <a:off x="4428109" y="1457418"/>
            <a:ext cx="1340465" cy="4251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ADMIN</a:t>
            </a:r>
            <a:endParaRPr lang="en-IN" sz="1200" b="1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12D2CD3-C38F-2A4B-5BAA-3B3440FD2095}"/>
              </a:ext>
            </a:extLst>
          </p:cNvPr>
          <p:cNvCxnSpPr>
            <a:cxnSpLocks/>
            <a:stCxn id="19" idx="2"/>
            <a:endCxn id="2" idx="0"/>
          </p:cNvCxnSpPr>
          <p:nvPr/>
        </p:nvCxnSpPr>
        <p:spPr>
          <a:xfrm flipH="1">
            <a:off x="5097407" y="1882525"/>
            <a:ext cx="935" cy="4773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582EA6B8-5F20-98A7-638C-2F035520B4E7}"/>
              </a:ext>
            </a:extLst>
          </p:cNvPr>
          <p:cNvSpPr/>
          <p:nvPr/>
        </p:nvSpPr>
        <p:spPr>
          <a:xfrm>
            <a:off x="1953920" y="3580955"/>
            <a:ext cx="1340465" cy="72596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 DETAILS</a:t>
            </a:r>
            <a:endParaRPr lang="en-IN" sz="1200" b="1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0673B0D-4C07-5ED9-7481-1AC90830260D}"/>
              </a:ext>
            </a:extLst>
          </p:cNvPr>
          <p:cNvSpPr/>
          <p:nvPr/>
        </p:nvSpPr>
        <p:spPr>
          <a:xfrm>
            <a:off x="6859166" y="3580955"/>
            <a:ext cx="1340465" cy="72596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 REGISTER FORM</a:t>
            </a:r>
            <a:endParaRPr lang="en-IN" sz="1200" b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34D361-7EC7-9B42-6EDC-9A7364970D52}"/>
              </a:ext>
            </a:extLst>
          </p:cNvPr>
          <p:cNvSpPr/>
          <p:nvPr/>
        </p:nvSpPr>
        <p:spPr>
          <a:xfrm>
            <a:off x="3597772" y="3580955"/>
            <a:ext cx="1340465" cy="72596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STUDENT DETAILS</a:t>
            </a:r>
            <a:endParaRPr lang="en-IN" sz="1200" b="1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6B95ADE-10AD-5554-52E4-B373DAE2BF2F}"/>
              </a:ext>
            </a:extLst>
          </p:cNvPr>
          <p:cNvSpPr/>
          <p:nvPr/>
        </p:nvSpPr>
        <p:spPr>
          <a:xfrm>
            <a:off x="5241625" y="3580955"/>
            <a:ext cx="1340465" cy="72596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STAFF DETAILS</a:t>
            </a:r>
            <a:endParaRPr lang="en-IN" sz="1200" b="1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15CDA00-FDA5-728C-E27A-E50F79728422}"/>
              </a:ext>
            </a:extLst>
          </p:cNvPr>
          <p:cNvSpPr/>
          <p:nvPr/>
        </p:nvSpPr>
        <p:spPr>
          <a:xfrm>
            <a:off x="6859166" y="4889316"/>
            <a:ext cx="1340465" cy="72596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MySQL DATABASE</a:t>
            </a:r>
            <a:endParaRPr lang="en-IN" sz="1200" b="1" dirty="0">
              <a:solidFill>
                <a:schemeClr val="bg1"/>
              </a:solidFill>
            </a:endParaRP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026E9FFB-2801-416E-D1F9-B7ABBD4F9118}"/>
              </a:ext>
            </a:extLst>
          </p:cNvPr>
          <p:cNvCxnSpPr>
            <a:stCxn id="30" idx="0"/>
            <a:endCxn id="31" idx="0"/>
          </p:cNvCxnSpPr>
          <p:nvPr/>
        </p:nvCxnSpPr>
        <p:spPr>
          <a:xfrm rot="5400000" flipH="1" flipV="1">
            <a:off x="5076776" y="1128332"/>
            <a:ext cx="12700" cy="4905246"/>
          </a:xfrm>
          <a:prstGeom prst="bentConnector3">
            <a:avLst>
              <a:gd name="adj1" fmla="val 1800000"/>
            </a:avLst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8A15310-0A4F-FCE6-4C1A-F22E1597D309}"/>
              </a:ext>
            </a:extLst>
          </p:cNvPr>
          <p:cNvCxnSpPr>
            <a:stCxn id="32" idx="0"/>
            <a:endCxn id="33" idx="0"/>
          </p:cNvCxnSpPr>
          <p:nvPr/>
        </p:nvCxnSpPr>
        <p:spPr>
          <a:xfrm rot="5400000" flipH="1" flipV="1">
            <a:off x="5089931" y="2759029"/>
            <a:ext cx="12700" cy="1643853"/>
          </a:xfrm>
          <a:prstGeom prst="bentConnector3">
            <a:avLst>
              <a:gd name="adj1" fmla="val 1800000"/>
            </a:avLst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D7C41F1-0613-FEDF-C7D0-168DA573C422}"/>
              </a:ext>
            </a:extLst>
          </p:cNvPr>
          <p:cNvCxnSpPr>
            <a:stCxn id="31" idx="2"/>
            <a:endCxn id="36" idx="0"/>
          </p:cNvCxnSpPr>
          <p:nvPr/>
        </p:nvCxnSpPr>
        <p:spPr>
          <a:xfrm>
            <a:off x="7529399" y="4306922"/>
            <a:ext cx="0" cy="5823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BE31A46D-4800-A655-5AD0-1FD1DBD69C35}"/>
              </a:ext>
            </a:extLst>
          </p:cNvPr>
          <p:cNvCxnSpPr>
            <a:stCxn id="36" idx="1"/>
            <a:endCxn id="30" idx="2"/>
          </p:cNvCxnSpPr>
          <p:nvPr/>
        </p:nvCxnSpPr>
        <p:spPr>
          <a:xfrm rot="10800000">
            <a:off x="2624154" y="4306922"/>
            <a:ext cx="4235013" cy="94537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1D69B070-4B58-E4BB-9516-65BAC6025CE3}"/>
              </a:ext>
            </a:extLst>
          </p:cNvPr>
          <p:cNvCxnSpPr>
            <a:stCxn id="32" idx="2"/>
            <a:endCxn id="33" idx="2"/>
          </p:cNvCxnSpPr>
          <p:nvPr/>
        </p:nvCxnSpPr>
        <p:spPr>
          <a:xfrm rot="16200000" flipH="1">
            <a:off x="5089931" y="3484995"/>
            <a:ext cx="12700" cy="1643853"/>
          </a:xfrm>
          <a:prstGeom prst="bentConnector3">
            <a:avLst>
              <a:gd name="adj1" fmla="val 7529031"/>
            </a:avLst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C7816D1-3A4D-16F4-5D3A-76F2EE9AF59A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5096281" y="2941951"/>
            <a:ext cx="1126" cy="4257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ED1D870-1D88-ABEF-F5E0-A92EC89C6107}"/>
              </a:ext>
            </a:extLst>
          </p:cNvPr>
          <p:cNvSpPr txBox="1"/>
          <p:nvPr/>
        </p:nvSpPr>
        <p:spPr>
          <a:xfrm>
            <a:off x="7554133" y="4482703"/>
            <a:ext cx="7566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Data stored</a:t>
            </a:r>
            <a:endParaRPr lang="en-IN" sz="9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770BCF9-9FE6-1E8C-62BE-A9E3C5CA3A08}"/>
              </a:ext>
            </a:extLst>
          </p:cNvPr>
          <p:cNvSpPr txBox="1"/>
          <p:nvPr/>
        </p:nvSpPr>
        <p:spPr>
          <a:xfrm>
            <a:off x="4568652" y="5013923"/>
            <a:ext cx="10552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Send html output  </a:t>
            </a:r>
            <a:endParaRPr lang="en-IN" sz="9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E0A15FC-96C3-4510-B8C7-BCFD3A31862C}"/>
              </a:ext>
            </a:extLst>
          </p:cNvPr>
          <p:cNvSpPr txBox="1"/>
          <p:nvPr/>
        </p:nvSpPr>
        <p:spPr>
          <a:xfrm>
            <a:off x="5096280" y="1991836"/>
            <a:ext cx="20048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If a valid </a:t>
            </a:r>
            <a:r>
              <a:rPr lang="en-US" sz="900" b="1" dirty="0" err="1"/>
              <a:t>userID</a:t>
            </a:r>
            <a:r>
              <a:rPr lang="en-US" sz="900" b="1" dirty="0"/>
              <a:t> and password   </a:t>
            </a:r>
            <a:endParaRPr lang="en-IN" sz="900" b="1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EAFC8CD-8180-8231-E018-D61C576BE3E1}"/>
              </a:ext>
            </a:extLst>
          </p:cNvPr>
          <p:cNvSpPr/>
          <p:nvPr/>
        </p:nvSpPr>
        <p:spPr>
          <a:xfrm>
            <a:off x="8735127" y="3574604"/>
            <a:ext cx="1340465" cy="72596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EDIT DETAILS</a:t>
            </a:r>
            <a:endParaRPr lang="en-IN" sz="1200" b="1" dirty="0">
              <a:solidFill>
                <a:schemeClr val="bg1"/>
              </a:solidFill>
            </a:endParaRPr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0333524F-19ED-004B-A691-8BA2F6A991AB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7492989" y="3357914"/>
            <a:ext cx="1912371" cy="21669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27ACEBC0-A229-C673-92A9-B14C3B8987ED}"/>
              </a:ext>
            </a:extLst>
          </p:cNvPr>
          <p:cNvCxnSpPr>
            <a:stCxn id="57" idx="2"/>
            <a:endCxn id="36" idx="3"/>
          </p:cNvCxnSpPr>
          <p:nvPr/>
        </p:nvCxnSpPr>
        <p:spPr>
          <a:xfrm rot="5400000">
            <a:off x="8326632" y="4173571"/>
            <a:ext cx="951729" cy="120572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62DA0496-5199-A405-DA40-734C2A9873FD}"/>
              </a:ext>
            </a:extLst>
          </p:cNvPr>
          <p:cNvSpPr txBox="1"/>
          <p:nvPr/>
        </p:nvSpPr>
        <p:spPr>
          <a:xfrm>
            <a:off x="9444686" y="4468101"/>
            <a:ext cx="9881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Modify  Details</a:t>
            </a:r>
            <a:endParaRPr lang="en-IN" sz="9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FAF5340-2AD5-C456-6925-356D25A89DE1}"/>
              </a:ext>
            </a:extLst>
          </p:cNvPr>
          <p:cNvSpPr txBox="1"/>
          <p:nvPr/>
        </p:nvSpPr>
        <p:spPr>
          <a:xfrm>
            <a:off x="5142908" y="3039432"/>
            <a:ext cx="14380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Features in Admin Page</a:t>
            </a:r>
            <a:endParaRPr lang="en-IN" sz="900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015E2D-1710-2296-F2B4-88BFAFAADD81}"/>
              </a:ext>
            </a:extLst>
          </p:cNvPr>
          <p:cNvSpPr txBox="1">
            <a:spLocks/>
          </p:cNvSpPr>
          <p:nvPr/>
        </p:nvSpPr>
        <p:spPr>
          <a:xfrm>
            <a:off x="838200" y="506811"/>
            <a:ext cx="10515600" cy="4016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u="sng" dirty="0">
                <a:latin typeface="+mn-lt"/>
              </a:rPr>
              <a:t>DATA FLOW DIAGRAM OF ADMIN LOGIN :</a:t>
            </a:r>
          </a:p>
        </p:txBody>
      </p:sp>
    </p:spTree>
    <p:extLst>
      <p:ext uri="{BB962C8B-B14F-4D97-AF65-F5344CB8AC3E}">
        <p14:creationId xmlns:p14="http://schemas.microsoft.com/office/powerpoint/2010/main" val="453872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CA1D11-8E5B-E28E-2BBE-52ECC55F15F8}"/>
              </a:ext>
            </a:extLst>
          </p:cNvPr>
          <p:cNvSpPr/>
          <p:nvPr/>
        </p:nvSpPr>
        <p:spPr>
          <a:xfrm>
            <a:off x="3916258" y="1855722"/>
            <a:ext cx="1340465" cy="72596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 LOGIN</a:t>
            </a:r>
            <a:endParaRPr lang="en-IN" sz="120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7494A9-00E3-51B1-54B3-1F377621DF4B}"/>
              </a:ext>
            </a:extLst>
          </p:cNvPr>
          <p:cNvSpPr/>
          <p:nvPr/>
        </p:nvSpPr>
        <p:spPr>
          <a:xfrm>
            <a:off x="6979342" y="1855721"/>
            <a:ext cx="1340465" cy="72596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RESPECTIVE USER DETAILS</a:t>
            </a:r>
            <a:endParaRPr lang="en-IN" sz="12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FA1146-A2BE-A542-F2AD-B7BEBA95D333}"/>
              </a:ext>
            </a:extLst>
          </p:cNvPr>
          <p:cNvSpPr/>
          <p:nvPr/>
        </p:nvSpPr>
        <p:spPr>
          <a:xfrm>
            <a:off x="6977701" y="3234383"/>
            <a:ext cx="1340465" cy="72596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MySQL DATABASE</a:t>
            </a:r>
            <a:endParaRPr lang="en-IN" sz="1200" b="1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D744E4-D922-5FB0-E3B7-396928C00855}"/>
              </a:ext>
            </a:extLst>
          </p:cNvPr>
          <p:cNvSpPr/>
          <p:nvPr/>
        </p:nvSpPr>
        <p:spPr>
          <a:xfrm>
            <a:off x="9329046" y="3234384"/>
            <a:ext cx="1340465" cy="72596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 DETAILS</a:t>
            </a:r>
            <a:endParaRPr lang="en-IN" sz="1200" b="1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464993F-D5AE-540D-8B05-DB9B50DD19A4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5256723" y="2218705"/>
            <a:ext cx="172261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0E17984-3218-E2AC-EA7C-9C98B94BCC7E}"/>
              </a:ext>
            </a:extLst>
          </p:cNvPr>
          <p:cNvSpPr txBox="1"/>
          <p:nvPr/>
        </p:nvSpPr>
        <p:spPr>
          <a:xfrm>
            <a:off x="5562718" y="1938439"/>
            <a:ext cx="11298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User ID &amp; Password</a:t>
            </a:r>
            <a:endParaRPr lang="en-IN" sz="9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9C7E33-D4B5-EC96-78BB-477B8BC1A8F1}"/>
              </a:ext>
            </a:extLst>
          </p:cNvPr>
          <p:cNvSpPr txBox="1"/>
          <p:nvPr/>
        </p:nvSpPr>
        <p:spPr>
          <a:xfrm>
            <a:off x="8295978" y="3317967"/>
            <a:ext cx="10552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Send html output  </a:t>
            </a:r>
            <a:endParaRPr lang="en-IN" sz="9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2ED6FD-3134-5761-8EBA-990938BDDE90}"/>
              </a:ext>
            </a:extLst>
          </p:cNvPr>
          <p:cNvSpPr/>
          <p:nvPr/>
        </p:nvSpPr>
        <p:spPr>
          <a:xfrm>
            <a:off x="1313274" y="2411602"/>
            <a:ext cx="1954306" cy="401737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REGISTERED STAFF </a:t>
            </a:r>
            <a:endParaRPr lang="en-IN" sz="1200" b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648C5A-C2FF-25E4-74AD-57EE0D2E1DF5}"/>
              </a:ext>
            </a:extLst>
          </p:cNvPr>
          <p:cNvSpPr/>
          <p:nvPr/>
        </p:nvSpPr>
        <p:spPr>
          <a:xfrm>
            <a:off x="1313275" y="1711597"/>
            <a:ext cx="1954306" cy="401737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REGISTERED STUDENT</a:t>
            </a:r>
            <a:endParaRPr lang="en-IN" sz="1200" b="1" dirty="0">
              <a:solidFill>
                <a:schemeClr val="bg1"/>
              </a:solidFill>
            </a:endParaRP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A13FB2A-E19A-D699-9F40-8A943F52D083}"/>
              </a:ext>
            </a:extLst>
          </p:cNvPr>
          <p:cNvCxnSpPr>
            <a:stCxn id="10" idx="3"/>
            <a:endCxn id="9" idx="3"/>
          </p:cNvCxnSpPr>
          <p:nvPr/>
        </p:nvCxnSpPr>
        <p:spPr>
          <a:xfrm flipH="1">
            <a:off x="3267580" y="1912466"/>
            <a:ext cx="1" cy="700005"/>
          </a:xfrm>
          <a:prstGeom prst="bentConnector3">
            <a:avLst>
              <a:gd name="adj1" fmla="val -22860000000"/>
            </a:avLst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160A34-9C77-91BC-3C9C-12C964AF418C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492594" y="2218703"/>
            <a:ext cx="423664" cy="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110866A-430B-1435-B51B-46FEB5FEE4C7}"/>
              </a:ext>
            </a:extLst>
          </p:cNvPr>
          <p:cNvSpPr/>
          <p:nvPr/>
        </p:nvSpPr>
        <p:spPr>
          <a:xfrm>
            <a:off x="2491180" y="3762550"/>
            <a:ext cx="1869632" cy="966354"/>
          </a:xfrm>
          <a:prstGeom prst="ellipse">
            <a:avLst/>
          </a:prstGeom>
          <a:solidFill>
            <a:srgbClr val="A64A7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FORGOTTEN PASSWORD LINK</a:t>
            </a:r>
            <a:endParaRPr lang="en-IN" sz="12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6EDFA5C-3EB0-5114-FA20-28181987B5B0}"/>
              </a:ext>
            </a:extLst>
          </p:cNvPr>
          <p:cNvSpPr/>
          <p:nvPr/>
        </p:nvSpPr>
        <p:spPr>
          <a:xfrm>
            <a:off x="4886094" y="3739633"/>
            <a:ext cx="1130561" cy="989271"/>
          </a:xfrm>
          <a:prstGeom prst="ellipse">
            <a:avLst/>
          </a:prstGeom>
          <a:solidFill>
            <a:srgbClr val="A64A7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REGISTER FORM</a:t>
            </a:r>
            <a:endParaRPr lang="en-IN" sz="1200" b="1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B220E82-CDBF-D44A-1E20-BAFCB0480CD3}"/>
              </a:ext>
            </a:extLst>
          </p:cNvPr>
          <p:cNvCxnSpPr>
            <a:cxnSpLocks/>
            <a:stCxn id="13" idx="0"/>
            <a:endCxn id="14" idx="0"/>
          </p:cNvCxnSpPr>
          <p:nvPr/>
        </p:nvCxnSpPr>
        <p:spPr>
          <a:xfrm rot="5400000" flipH="1" flipV="1">
            <a:off x="4427227" y="2738403"/>
            <a:ext cx="22917" cy="2025379"/>
          </a:xfrm>
          <a:prstGeom prst="bentConnector3">
            <a:avLst>
              <a:gd name="adj1" fmla="val 3199799"/>
            </a:avLst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41C853E-CE15-156B-CCCC-A97D238DC770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4586490" y="2581689"/>
            <a:ext cx="1" cy="4337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21757B8-AB99-DDE4-61E4-00C031E3D799}"/>
              </a:ext>
            </a:extLst>
          </p:cNvPr>
          <p:cNvSpPr txBox="1"/>
          <p:nvPr/>
        </p:nvSpPr>
        <p:spPr>
          <a:xfrm>
            <a:off x="6333830" y="4250754"/>
            <a:ext cx="7566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Data stored</a:t>
            </a:r>
            <a:endParaRPr lang="en-IN" sz="900" b="1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5D83BA-E479-6845-5BF1-AAFBB435FB95}"/>
              </a:ext>
            </a:extLst>
          </p:cNvPr>
          <p:cNvCxnSpPr>
            <a:cxnSpLocks/>
            <a:stCxn id="4" idx="0"/>
            <a:endCxn id="3" idx="2"/>
          </p:cNvCxnSpPr>
          <p:nvPr/>
        </p:nvCxnSpPr>
        <p:spPr>
          <a:xfrm flipV="1">
            <a:off x="7647934" y="2581688"/>
            <a:ext cx="1641" cy="6526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EAB2FB0-4395-A152-10D7-59AE1C5305E7}"/>
              </a:ext>
            </a:extLst>
          </p:cNvPr>
          <p:cNvSpPr txBox="1"/>
          <p:nvPr/>
        </p:nvSpPr>
        <p:spPr>
          <a:xfrm>
            <a:off x="3425996" y="3398615"/>
            <a:ext cx="12193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Forgotten Password</a:t>
            </a:r>
            <a:endParaRPr lang="en-IN" sz="9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32F745-66F2-51A5-9CCD-093228C64185}"/>
              </a:ext>
            </a:extLst>
          </p:cNvPr>
          <p:cNvSpPr txBox="1"/>
          <p:nvPr/>
        </p:nvSpPr>
        <p:spPr>
          <a:xfrm>
            <a:off x="5492153" y="3395624"/>
            <a:ext cx="7566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New User</a:t>
            </a:r>
            <a:endParaRPr lang="en-IN" sz="9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FDE962-2B4C-5BC6-3BEC-5F557A933D13}"/>
              </a:ext>
            </a:extLst>
          </p:cNvPr>
          <p:cNvSpPr/>
          <p:nvPr/>
        </p:nvSpPr>
        <p:spPr>
          <a:xfrm>
            <a:off x="9329046" y="4302192"/>
            <a:ext cx="1340465" cy="72596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ADMIN</a:t>
            </a:r>
            <a:endParaRPr lang="en-IN" sz="1200" b="1" dirty="0">
              <a:solidFill>
                <a:schemeClr val="bg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D1B3EEA-F562-6186-C616-1AFDF4186124}"/>
              </a:ext>
            </a:extLst>
          </p:cNvPr>
          <p:cNvCxnSpPr>
            <a:cxnSpLocks/>
            <a:stCxn id="21" idx="0"/>
            <a:endCxn id="5" idx="2"/>
          </p:cNvCxnSpPr>
          <p:nvPr/>
        </p:nvCxnSpPr>
        <p:spPr>
          <a:xfrm flipV="1">
            <a:off x="9999279" y="3960351"/>
            <a:ext cx="0" cy="3418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1C5B33E-AAA0-A4C3-CD58-0C1E2C71E9EC}"/>
              </a:ext>
            </a:extLst>
          </p:cNvPr>
          <p:cNvSpPr txBox="1"/>
          <p:nvPr/>
        </p:nvSpPr>
        <p:spPr>
          <a:xfrm>
            <a:off x="7647933" y="2836599"/>
            <a:ext cx="8593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Request data </a:t>
            </a:r>
            <a:endParaRPr lang="en-IN" sz="900" b="1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4347C43-A392-9090-7FFE-22F2EBF1713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8318166" y="3597367"/>
            <a:ext cx="101088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B6AB4B26-08D6-6463-0A8D-BCE969810E33}"/>
              </a:ext>
            </a:extLst>
          </p:cNvPr>
          <p:cNvCxnSpPr>
            <a:cxnSpLocks/>
            <a:stCxn id="14" idx="6"/>
            <a:endCxn id="4" idx="2"/>
          </p:cNvCxnSpPr>
          <p:nvPr/>
        </p:nvCxnSpPr>
        <p:spPr>
          <a:xfrm flipV="1">
            <a:off x="6016655" y="3960350"/>
            <a:ext cx="1631279" cy="27391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itle 1">
            <a:extLst>
              <a:ext uri="{FF2B5EF4-FFF2-40B4-BE49-F238E27FC236}">
                <a16:creationId xmlns:a16="http://schemas.microsoft.com/office/drawing/2014/main" id="{035BA183-3128-AB84-007E-111A36EF4544}"/>
              </a:ext>
            </a:extLst>
          </p:cNvPr>
          <p:cNvSpPr txBox="1">
            <a:spLocks/>
          </p:cNvSpPr>
          <p:nvPr/>
        </p:nvSpPr>
        <p:spPr>
          <a:xfrm>
            <a:off x="838200" y="562794"/>
            <a:ext cx="10515600" cy="4016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u="sng" dirty="0">
                <a:latin typeface="+mn-lt"/>
              </a:rPr>
              <a:t>DATA FLOW DIAGRAM OF USER LOGIN :</a:t>
            </a:r>
          </a:p>
        </p:txBody>
      </p:sp>
    </p:spTree>
    <p:extLst>
      <p:ext uri="{BB962C8B-B14F-4D97-AF65-F5344CB8AC3E}">
        <p14:creationId xmlns:p14="http://schemas.microsoft.com/office/powerpoint/2010/main" val="1126372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8D431-8592-2829-78B8-D4258F0ED335}"/>
              </a:ext>
            </a:extLst>
          </p:cNvPr>
          <p:cNvSpPr txBox="1">
            <a:spLocks/>
          </p:cNvSpPr>
          <p:nvPr/>
        </p:nvSpPr>
        <p:spPr>
          <a:xfrm>
            <a:off x="838200" y="478815"/>
            <a:ext cx="10515600" cy="4016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u="sng" dirty="0">
                <a:latin typeface="+mn-lt"/>
              </a:rPr>
              <a:t>TABLE DESIGN OF USER REGISTER FORM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CE3879-5EBB-6390-3DA1-FEA0C5330432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7" t="19905" r="34179" b="28175"/>
          <a:stretch/>
        </p:blipFill>
        <p:spPr bwMode="auto">
          <a:xfrm>
            <a:off x="1295400" y="3993498"/>
            <a:ext cx="5362575" cy="21882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AE3B65-2DE1-9760-2B8D-2F5962E16EA4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7" t="19832" r="32636" b="27910"/>
          <a:stretch/>
        </p:blipFill>
        <p:spPr bwMode="auto">
          <a:xfrm>
            <a:off x="1368484" y="1129834"/>
            <a:ext cx="4455920" cy="21498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5449B9-1DE8-39A0-FF9C-BE91F6285570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0" t="18956" r="32847" b="28049"/>
          <a:stretch/>
        </p:blipFill>
        <p:spPr bwMode="auto">
          <a:xfrm>
            <a:off x="6096000" y="1139666"/>
            <a:ext cx="4727516" cy="21498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8E3075F-8223-32C5-9AB6-CAED3721D169}"/>
              </a:ext>
            </a:extLst>
          </p:cNvPr>
          <p:cNvSpPr txBox="1">
            <a:spLocks/>
          </p:cNvSpPr>
          <p:nvPr/>
        </p:nvSpPr>
        <p:spPr>
          <a:xfrm>
            <a:off x="838200" y="3435770"/>
            <a:ext cx="10515600" cy="4016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u="sng" dirty="0">
                <a:latin typeface="+mn-lt"/>
              </a:rPr>
              <a:t>TABLE DESIGN OF BOOK REGISTER FORM :</a:t>
            </a:r>
          </a:p>
        </p:txBody>
      </p:sp>
    </p:spTree>
    <p:extLst>
      <p:ext uri="{BB962C8B-B14F-4D97-AF65-F5344CB8AC3E}">
        <p14:creationId xmlns:p14="http://schemas.microsoft.com/office/powerpoint/2010/main" val="3509121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0645D3-0D33-BCBF-76B0-B11E12440F3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6" r="3868" b="6250"/>
          <a:stretch/>
        </p:blipFill>
        <p:spPr bwMode="auto">
          <a:xfrm>
            <a:off x="1388706" y="1637088"/>
            <a:ext cx="9584094" cy="39345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3BF3F86-1DE5-C3FE-6687-4067CFE930D3}"/>
              </a:ext>
            </a:extLst>
          </p:cNvPr>
          <p:cNvSpPr txBox="1">
            <a:spLocks/>
          </p:cNvSpPr>
          <p:nvPr/>
        </p:nvSpPr>
        <p:spPr>
          <a:xfrm>
            <a:off x="922953" y="721412"/>
            <a:ext cx="10515600" cy="4016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u="sng" dirty="0">
                <a:latin typeface="+mn-lt"/>
              </a:rPr>
              <a:t>SYSTEM IMPLEMENTATION OF HOME PAGE :</a:t>
            </a:r>
          </a:p>
        </p:txBody>
      </p:sp>
    </p:spTree>
    <p:extLst>
      <p:ext uri="{BB962C8B-B14F-4D97-AF65-F5344CB8AC3E}">
        <p14:creationId xmlns:p14="http://schemas.microsoft.com/office/powerpoint/2010/main" val="862320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A689A-D1C4-AEA1-35B0-97B66E3F616F}"/>
              </a:ext>
            </a:extLst>
          </p:cNvPr>
          <p:cNvSpPr txBox="1">
            <a:spLocks/>
          </p:cNvSpPr>
          <p:nvPr/>
        </p:nvSpPr>
        <p:spPr>
          <a:xfrm>
            <a:off x="838200" y="362423"/>
            <a:ext cx="10515600" cy="4016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u="sng" dirty="0">
                <a:latin typeface="+mn-lt"/>
              </a:rPr>
              <a:t>SELECT DEPARTMENT AND VIEW BOOK DETAILS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BE9FF6-5A57-B4C9-992B-925490F1C174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9775" r="4366" b="6102"/>
          <a:stretch/>
        </p:blipFill>
        <p:spPr bwMode="auto">
          <a:xfrm>
            <a:off x="838201" y="923720"/>
            <a:ext cx="5170714" cy="25099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83DA076-97A8-7149-587F-E50103703043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01" r="3778" b="8201"/>
          <a:stretch/>
        </p:blipFill>
        <p:spPr bwMode="auto">
          <a:xfrm>
            <a:off x="6315269" y="923720"/>
            <a:ext cx="5170714" cy="25099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74F057F-0E2D-13E9-52C0-40633374B7D3}"/>
              </a:ext>
            </a:extLst>
          </p:cNvPr>
          <p:cNvSpPr txBox="1">
            <a:spLocks/>
          </p:cNvSpPr>
          <p:nvPr/>
        </p:nvSpPr>
        <p:spPr>
          <a:xfrm>
            <a:off x="838200" y="3598194"/>
            <a:ext cx="10515600" cy="4016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u="sng" dirty="0">
                <a:latin typeface="+mn-lt"/>
              </a:rPr>
              <a:t>SEARCH BOOK DETAILS :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FACD49B5-9267-FB19-B473-8E5371AF4EE7}"/>
              </a:ext>
            </a:extLst>
          </p:cNvPr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" t="8444" r="3749" b="31566"/>
          <a:stretch/>
        </p:blipFill>
        <p:spPr bwMode="auto">
          <a:xfrm>
            <a:off x="3649514" y="3985642"/>
            <a:ext cx="5170714" cy="22821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8819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BE7FB-3B4D-321F-9D01-619FBF2F2B8D}"/>
              </a:ext>
            </a:extLst>
          </p:cNvPr>
          <p:cNvSpPr txBox="1">
            <a:spLocks/>
          </p:cNvSpPr>
          <p:nvPr/>
        </p:nvSpPr>
        <p:spPr>
          <a:xfrm>
            <a:off x="1090126" y="551530"/>
            <a:ext cx="10515600" cy="4016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u="sng" dirty="0">
                <a:latin typeface="+mn-lt"/>
              </a:rPr>
              <a:t>SYSTEM IMPLEMENTATION OF USER LOGIN :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BD3E46FC-4260-6FDF-845F-F0682D6E9112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6" r="3891" b="6028"/>
          <a:stretch/>
        </p:blipFill>
        <p:spPr bwMode="auto">
          <a:xfrm>
            <a:off x="2185385" y="1421435"/>
            <a:ext cx="7821230" cy="39778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03310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F1A7D-B38C-3C6E-34FE-EAA722D7203D}"/>
              </a:ext>
            </a:extLst>
          </p:cNvPr>
          <p:cNvSpPr txBox="1">
            <a:spLocks/>
          </p:cNvSpPr>
          <p:nvPr/>
        </p:nvSpPr>
        <p:spPr>
          <a:xfrm>
            <a:off x="1090126" y="551530"/>
            <a:ext cx="10515600" cy="4016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u="sng" dirty="0">
                <a:latin typeface="+mn-lt"/>
              </a:rPr>
              <a:t>USER DASHBOARD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80D744-002C-B370-BAC8-E0E989ACAE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6" t="12410" r="35256" b="44239"/>
          <a:stretch/>
        </p:blipFill>
        <p:spPr>
          <a:xfrm>
            <a:off x="3069773" y="3060441"/>
            <a:ext cx="4040154" cy="2973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89C0B1-B997-3289-0483-9F2B8C6B04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64" t="11712" r="28252" b="72481"/>
          <a:stretch/>
        </p:blipFill>
        <p:spPr>
          <a:xfrm>
            <a:off x="3069773" y="1425864"/>
            <a:ext cx="5029200" cy="10840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C15390-1475-71AF-FD42-298473B3855D}"/>
              </a:ext>
            </a:extLst>
          </p:cNvPr>
          <p:cNvSpPr/>
          <p:nvPr/>
        </p:nvSpPr>
        <p:spPr>
          <a:xfrm>
            <a:off x="3407225" y="2509935"/>
            <a:ext cx="3228392" cy="25377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LOGIN SUCCESSFULL</a:t>
            </a:r>
            <a:endParaRPr lang="en-IN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869FD2-400F-F9EC-C6F2-C2ED233678CF}"/>
              </a:ext>
            </a:extLst>
          </p:cNvPr>
          <p:cNvSpPr/>
          <p:nvPr/>
        </p:nvSpPr>
        <p:spPr>
          <a:xfrm>
            <a:off x="3475654" y="5906604"/>
            <a:ext cx="3228392" cy="25377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USER DETAILS AFTER LOGIN 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551134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9DB1E-AB58-DA38-A9E0-D6B6096577C4}"/>
              </a:ext>
            </a:extLst>
          </p:cNvPr>
          <p:cNvSpPr txBox="1">
            <a:spLocks/>
          </p:cNvSpPr>
          <p:nvPr/>
        </p:nvSpPr>
        <p:spPr>
          <a:xfrm>
            <a:off x="1090126" y="551530"/>
            <a:ext cx="10515600" cy="4016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u="sng" dirty="0">
                <a:latin typeface="+mn-lt"/>
              </a:rPr>
              <a:t>NEW USER REGISTER FORM :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78FB7C9F-CC12-1B15-B274-11A120DDCA00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9266" r="5351" b="6176"/>
          <a:stretch/>
        </p:blipFill>
        <p:spPr bwMode="auto">
          <a:xfrm>
            <a:off x="982819" y="1681357"/>
            <a:ext cx="5259356" cy="32452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459F3C-FCD3-55FE-410A-B11D85BD528C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" t="8887" r="4763" b="5785"/>
          <a:stretch/>
        </p:blipFill>
        <p:spPr bwMode="auto">
          <a:xfrm>
            <a:off x="6506232" y="1681357"/>
            <a:ext cx="5259356" cy="32452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12CCB1-CA1E-DF88-B3AE-32A16038DF4C}"/>
              </a:ext>
            </a:extLst>
          </p:cNvPr>
          <p:cNvSpPr/>
          <p:nvPr/>
        </p:nvSpPr>
        <p:spPr>
          <a:xfrm>
            <a:off x="1998301" y="5049756"/>
            <a:ext cx="3228392" cy="25377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STUDENT REGISTER FORM</a:t>
            </a:r>
            <a:endParaRPr lang="en-IN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845387-C7D9-9152-FB1A-8224228DFEF5}"/>
              </a:ext>
            </a:extLst>
          </p:cNvPr>
          <p:cNvSpPr/>
          <p:nvPr/>
        </p:nvSpPr>
        <p:spPr>
          <a:xfrm>
            <a:off x="7711746" y="5049756"/>
            <a:ext cx="3228392" cy="25377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STAFF REGISTER FORM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437127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7B16E-5600-6959-951E-DF08941BE3EC}"/>
              </a:ext>
            </a:extLst>
          </p:cNvPr>
          <p:cNvSpPr txBox="1">
            <a:spLocks/>
          </p:cNvSpPr>
          <p:nvPr/>
        </p:nvSpPr>
        <p:spPr>
          <a:xfrm>
            <a:off x="1090126" y="551530"/>
            <a:ext cx="10515600" cy="4016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u="sng" dirty="0">
                <a:latin typeface="+mn-lt"/>
              </a:rPr>
              <a:t>USER REGISTER FORM ALERT :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4FF39B86-3D0C-ED1B-7D48-C94B8202BECD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9" t="8664" r="15011" b="6460"/>
          <a:stretch/>
        </p:blipFill>
        <p:spPr bwMode="auto">
          <a:xfrm>
            <a:off x="1511559" y="1634704"/>
            <a:ext cx="4170784" cy="32452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7651DC-5B56-6795-D4AD-99434D82568C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4" t="9330" r="15062" b="6019"/>
          <a:stretch/>
        </p:blipFill>
        <p:spPr bwMode="auto">
          <a:xfrm>
            <a:off x="6347926" y="1634704"/>
            <a:ext cx="4170784" cy="32452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9B9504-B75F-22D9-09F9-F3D7C6F43976}"/>
              </a:ext>
            </a:extLst>
          </p:cNvPr>
          <p:cNvSpPr txBox="1"/>
          <p:nvPr/>
        </p:nvSpPr>
        <p:spPr>
          <a:xfrm>
            <a:off x="2043404" y="4921156"/>
            <a:ext cx="31070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REQUIRED DETAILS REGISTERED SUCESSFULL</a:t>
            </a:r>
            <a:endParaRPr lang="en-IN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9CEFDC-907D-36E3-7D91-62770ED04E97}"/>
              </a:ext>
            </a:extLst>
          </p:cNvPr>
          <p:cNvSpPr txBox="1"/>
          <p:nvPr/>
        </p:nvSpPr>
        <p:spPr>
          <a:xfrm>
            <a:off x="7343191" y="4923003"/>
            <a:ext cx="21802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REQUIRED FIELD IS EMPTY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3061831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1C04B4F8-F2F1-7EAD-6365-CE9F3A7F47F1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9075" r="5165" b="7881"/>
          <a:stretch/>
        </p:blipFill>
        <p:spPr bwMode="auto">
          <a:xfrm>
            <a:off x="2326277" y="1633945"/>
            <a:ext cx="7539446" cy="35901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54B22E7-516C-4BDB-F317-22094AA0419B}"/>
              </a:ext>
            </a:extLst>
          </p:cNvPr>
          <p:cNvSpPr txBox="1">
            <a:spLocks/>
          </p:cNvSpPr>
          <p:nvPr/>
        </p:nvSpPr>
        <p:spPr>
          <a:xfrm>
            <a:off x="1090126" y="551530"/>
            <a:ext cx="10515600" cy="4016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u="sng" dirty="0">
                <a:latin typeface="+mn-lt"/>
              </a:rPr>
              <a:t>SYSTEM IMPLEMENTATION OF ADMIN LOGIN :</a:t>
            </a:r>
          </a:p>
        </p:txBody>
      </p:sp>
    </p:spTree>
    <p:extLst>
      <p:ext uri="{BB962C8B-B14F-4D97-AF65-F5344CB8AC3E}">
        <p14:creationId xmlns:p14="http://schemas.microsoft.com/office/powerpoint/2010/main" val="2731818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1F53C-70DD-F46A-13AA-916AF0815E2E}"/>
              </a:ext>
            </a:extLst>
          </p:cNvPr>
          <p:cNvSpPr txBox="1">
            <a:spLocks/>
          </p:cNvSpPr>
          <p:nvPr/>
        </p:nvSpPr>
        <p:spPr>
          <a:xfrm>
            <a:off x="838200" y="643687"/>
            <a:ext cx="10515600" cy="4016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u="sng" dirty="0">
                <a:latin typeface="+mn-lt"/>
              </a:rPr>
              <a:t>ABSTRACT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47141C-C8EB-0FA2-8891-F88C6A6071FF}"/>
              </a:ext>
            </a:extLst>
          </p:cNvPr>
          <p:cNvSpPr txBox="1"/>
          <p:nvPr/>
        </p:nvSpPr>
        <p:spPr>
          <a:xfrm>
            <a:off x="914400" y="1352939"/>
            <a:ext cx="10439400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effectLst/>
                <a:ea typeface="Calibri" panose="020F0502020204030204" pitchFamily="34" charset="0"/>
                <a:cs typeface="Latha" panose="020B0604020202020204" pitchFamily="34" charset="0"/>
              </a:rPr>
              <a:t>Library Management system is a web based application.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effectLst/>
                <a:ea typeface="Calibri" panose="020F0502020204030204" pitchFamily="34" charset="0"/>
                <a:cs typeface="Latha" panose="020B0604020202020204" pitchFamily="34" charset="0"/>
              </a:rPr>
              <a:t>This system acts as tool to transform traditional libraries into digital libraries.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effectLst/>
                <a:ea typeface="Calibri" panose="020F0502020204030204" pitchFamily="34" charset="0"/>
                <a:cs typeface="Latha" panose="020B0604020202020204" pitchFamily="34" charset="0"/>
              </a:rPr>
              <a:t>In traditional libraries, the user has to search for books which are hassle process and there is no proper maintenance of database about books and users.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effectLst/>
                <a:ea typeface="Calibri" panose="020F0502020204030204" pitchFamily="34" charset="0"/>
                <a:cs typeface="Latha" panose="020B0604020202020204" pitchFamily="34" charset="0"/>
              </a:rPr>
              <a:t>The overall progress of work is slow and it is impossible to generate a fast report.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effectLst/>
                <a:ea typeface="Calibri" panose="020F0502020204030204" pitchFamily="34" charset="0"/>
                <a:cs typeface="Latha" panose="020B0604020202020204" pitchFamily="34" charset="0"/>
              </a:rPr>
              <a:t>This system generally aimed in developing a computerized system which is used to maintain everyday work of Library.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effectLst/>
                <a:ea typeface="Calibri" panose="020F0502020204030204" pitchFamily="34" charset="0"/>
                <a:cs typeface="Latha" panose="020B0604020202020204" pitchFamily="34" charset="0"/>
              </a:rPr>
              <a:t>This system has features like user login, Admin login, </a:t>
            </a:r>
            <a:r>
              <a:rPr lang="en-IN" dirty="0">
                <a:ea typeface="Calibri" panose="020F0502020204030204" pitchFamily="34" charset="0"/>
                <a:cs typeface="Latha" panose="020B0604020202020204" pitchFamily="34" charset="0"/>
              </a:rPr>
              <a:t>S</a:t>
            </a:r>
            <a:r>
              <a:rPr lang="en-IN" dirty="0">
                <a:effectLst/>
                <a:ea typeface="Calibri" panose="020F0502020204030204" pitchFamily="34" charset="0"/>
                <a:cs typeface="Latha" panose="020B0604020202020204" pitchFamily="34" charset="0"/>
              </a:rPr>
              <a:t>earching for books, etc.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effectLst/>
                <a:ea typeface="Calibri" panose="020F0502020204030204" pitchFamily="34" charset="0"/>
                <a:cs typeface="Latha" panose="020B0604020202020204" pitchFamily="34" charset="0"/>
              </a:rPr>
              <a:t>The main access of the library system will be given to the Admin (administrator) of the library where Admin can access and monitor the daily activities of the library.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0742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F338E-AEC5-91B1-A359-8E05E61F9891}"/>
              </a:ext>
            </a:extLst>
          </p:cNvPr>
          <p:cNvSpPr txBox="1">
            <a:spLocks/>
          </p:cNvSpPr>
          <p:nvPr/>
        </p:nvSpPr>
        <p:spPr>
          <a:xfrm>
            <a:off x="1090126" y="551530"/>
            <a:ext cx="10515600" cy="4016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u="sng" dirty="0">
                <a:latin typeface="+mn-lt"/>
              </a:rPr>
              <a:t>ADMIN LOGIN ACCESS :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BFCB9B4B-AFAE-CB62-2D6E-1C6D40F006AE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6" t="8831" r="7515" b="6991"/>
          <a:stretch/>
        </p:blipFill>
        <p:spPr bwMode="auto">
          <a:xfrm>
            <a:off x="1090126" y="1513406"/>
            <a:ext cx="4823927" cy="32156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27972C-E46E-C974-37D6-20C229B42314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2" t="8664" r="7926" b="6468"/>
          <a:stretch/>
        </p:blipFill>
        <p:spPr bwMode="auto">
          <a:xfrm>
            <a:off x="6652726" y="1513406"/>
            <a:ext cx="4758613" cy="32156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584FC0-50E1-17F2-0219-B5893031D10C}"/>
              </a:ext>
            </a:extLst>
          </p:cNvPr>
          <p:cNvSpPr txBox="1"/>
          <p:nvPr/>
        </p:nvSpPr>
        <p:spPr>
          <a:xfrm>
            <a:off x="7772399" y="4811036"/>
            <a:ext cx="2761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INVALID USERNAME OR PASSWORD</a:t>
            </a:r>
            <a:endParaRPr lang="en-IN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3C7C63-A33D-A732-B8E9-7A95E8BE5B35}"/>
              </a:ext>
            </a:extLst>
          </p:cNvPr>
          <p:cNvSpPr txBox="1"/>
          <p:nvPr/>
        </p:nvSpPr>
        <p:spPr>
          <a:xfrm>
            <a:off x="2643671" y="4811036"/>
            <a:ext cx="1620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LOGIN SUCCESSFULL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2544679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F3EEC-EAC9-A864-13A6-60DCAEE39188}"/>
              </a:ext>
            </a:extLst>
          </p:cNvPr>
          <p:cNvSpPr txBox="1">
            <a:spLocks/>
          </p:cNvSpPr>
          <p:nvPr/>
        </p:nvSpPr>
        <p:spPr>
          <a:xfrm>
            <a:off x="940836" y="532869"/>
            <a:ext cx="10515600" cy="4016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u="sng" dirty="0">
                <a:latin typeface="+mn-lt"/>
              </a:rPr>
              <a:t>ADMIN DASHBOARD PAGE  :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B3FDB696-4B2D-43B1-591F-22EAAE97D6BC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4" r="4198" b="6398"/>
          <a:stretch/>
        </p:blipFill>
        <p:spPr bwMode="auto">
          <a:xfrm>
            <a:off x="2219286" y="1727080"/>
            <a:ext cx="7753428" cy="35344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A440CA-69AC-90BE-AC1F-B68688CA1C32}"/>
              </a:ext>
            </a:extLst>
          </p:cNvPr>
          <p:cNvSpPr txBox="1"/>
          <p:nvPr/>
        </p:nvSpPr>
        <p:spPr>
          <a:xfrm>
            <a:off x="1296954" y="1188589"/>
            <a:ext cx="6680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Only admin have access to register new books, view/update book details and user details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958837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9F566-267E-19CA-5DCF-29F601650A67}"/>
              </a:ext>
            </a:extLst>
          </p:cNvPr>
          <p:cNvSpPr txBox="1">
            <a:spLocks/>
          </p:cNvSpPr>
          <p:nvPr/>
        </p:nvSpPr>
        <p:spPr>
          <a:xfrm>
            <a:off x="940836" y="691495"/>
            <a:ext cx="10515600" cy="4016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u="sng" dirty="0">
                <a:latin typeface="+mn-lt"/>
              </a:rPr>
              <a:t>BOOK DETAILS AND EDIT  :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5D6A45E0-EC9F-B897-FDC0-C9A8DC7DAE4B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01" r="3778" b="8201"/>
          <a:stretch/>
        </p:blipFill>
        <p:spPr bwMode="auto">
          <a:xfrm>
            <a:off x="940836" y="1550729"/>
            <a:ext cx="4897327" cy="30679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EB0725A-1045-EA4A-A8D5-A5CDE1301479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5" t="21326" r="5607" b="9305"/>
          <a:stretch/>
        </p:blipFill>
        <p:spPr bwMode="auto">
          <a:xfrm>
            <a:off x="6096000" y="1550729"/>
            <a:ext cx="4897327" cy="30679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904A16-A742-76B1-E27C-A179B036E162}"/>
              </a:ext>
            </a:extLst>
          </p:cNvPr>
          <p:cNvSpPr txBox="1"/>
          <p:nvPr/>
        </p:nvSpPr>
        <p:spPr>
          <a:xfrm>
            <a:off x="2936344" y="4660722"/>
            <a:ext cx="14476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BOOK DETAILS</a:t>
            </a:r>
            <a:endParaRPr lang="en-IN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378A12-211F-2327-D4A7-0CF189ABEF3B}"/>
              </a:ext>
            </a:extLst>
          </p:cNvPr>
          <p:cNvSpPr txBox="1"/>
          <p:nvPr/>
        </p:nvSpPr>
        <p:spPr>
          <a:xfrm>
            <a:off x="8203319" y="4660721"/>
            <a:ext cx="14476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BOOK DETAILS EDIT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3165940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2CEF6-1AD9-795E-0515-1E91F1477A72}"/>
              </a:ext>
            </a:extLst>
          </p:cNvPr>
          <p:cNvSpPr txBox="1">
            <a:spLocks/>
          </p:cNvSpPr>
          <p:nvPr/>
        </p:nvSpPr>
        <p:spPr>
          <a:xfrm>
            <a:off x="940836" y="691495"/>
            <a:ext cx="10515600" cy="4016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u="sng" dirty="0">
                <a:latin typeface="+mn-lt"/>
              </a:rPr>
              <a:t>STUDENT DETAILS AND EDIT  :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27E057A0-D5B2-440B-AD80-3490CCCB7B9A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" r="4016" b="46349"/>
          <a:stretch/>
        </p:blipFill>
        <p:spPr bwMode="auto">
          <a:xfrm>
            <a:off x="940836" y="1728012"/>
            <a:ext cx="4890797" cy="27786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67F1BD-3E80-3B99-A71D-B00558BF2018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2" t="40639" r="19383" b="27039"/>
          <a:stretch/>
        </p:blipFill>
        <p:spPr bwMode="auto">
          <a:xfrm>
            <a:off x="6323043" y="1728012"/>
            <a:ext cx="4890795" cy="27786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E07849-6B57-9205-F33F-7E0EA77DBAB5}"/>
              </a:ext>
            </a:extLst>
          </p:cNvPr>
          <p:cNvSpPr txBox="1"/>
          <p:nvPr/>
        </p:nvSpPr>
        <p:spPr>
          <a:xfrm>
            <a:off x="2936344" y="4660722"/>
            <a:ext cx="14476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STUDENT DETAILS</a:t>
            </a:r>
            <a:endParaRPr lang="en-IN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349EF7-9B43-18D6-DD5C-899D207BC761}"/>
              </a:ext>
            </a:extLst>
          </p:cNvPr>
          <p:cNvSpPr txBox="1"/>
          <p:nvPr/>
        </p:nvSpPr>
        <p:spPr>
          <a:xfrm>
            <a:off x="8203319" y="4660721"/>
            <a:ext cx="1743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STUDENT DETAILS EDIT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3444028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15C8D-4CE8-DF42-0F69-7A15701286C1}"/>
              </a:ext>
            </a:extLst>
          </p:cNvPr>
          <p:cNvSpPr txBox="1">
            <a:spLocks/>
          </p:cNvSpPr>
          <p:nvPr/>
        </p:nvSpPr>
        <p:spPr>
          <a:xfrm>
            <a:off x="940836" y="691495"/>
            <a:ext cx="10515600" cy="4016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u="sng" dirty="0">
                <a:latin typeface="+mn-lt"/>
              </a:rPr>
              <a:t>STAFF DETAILS AND EDIT  :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8DA4F97F-7B9F-E28E-4D57-57EF35FF02A6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" t="8885" r="3866" b="67936"/>
          <a:stretch/>
        </p:blipFill>
        <p:spPr bwMode="auto">
          <a:xfrm>
            <a:off x="1398039" y="1499118"/>
            <a:ext cx="9061580" cy="1295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A98F83-1C02-08C1-B429-8A58B7FDD05B}"/>
              </a:ext>
            </a:extLst>
          </p:cNvPr>
          <p:cNvSpPr txBox="1"/>
          <p:nvPr/>
        </p:nvSpPr>
        <p:spPr>
          <a:xfrm>
            <a:off x="5105559" y="2517519"/>
            <a:ext cx="14476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STAFF DETAILS</a:t>
            </a:r>
            <a:endParaRPr lang="en-IN" sz="1200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4A2CAEB-9A3D-CAB8-061D-9DCC54C75889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6" t="29860" r="45244" b="55923"/>
          <a:stretch/>
        </p:blipFill>
        <p:spPr bwMode="auto">
          <a:xfrm>
            <a:off x="1398038" y="3526970"/>
            <a:ext cx="9061579" cy="12129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03851F-C3F7-CB1C-D84C-4F9D372DC3D8}"/>
              </a:ext>
            </a:extLst>
          </p:cNvPr>
          <p:cNvSpPr txBox="1"/>
          <p:nvPr/>
        </p:nvSpPr>
        <p:spPr>
          <a:xfrm>
            <a:off x="5040242" y="4914004"/>
            <a:ext cx="14476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STAFF DETAILS EDIT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481152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A7F685D1-A2BE-78BD-B83A-28077A46F45A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" t="8887" r="4198" b="6102"/>
          <a:stretch/>
        </p:blipFill>
        <p:spPr bwMode="auto">
          <a:xfrm>
            <a:off x="2264228" y="1722425"/>
            <a:ext cx="7663543" cy="37490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8F0046A-416D-0512-EA79-62425824BC0B}"/>
              </a:ext>
            </a:extLst>
          </p:cNvPr>
          <p:cNvSpPr txBox="1">
            <a:spLocks/>
          </p:cNvSpPr>
          <p:nvPr/>
        </p:nvSpPr>
        <p:spPr>
          <a:xfrm>
            <a:off x="940836" y="691495"/>
            <a:ext cx="10515600" cy="4016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u="sng" dirty="0">
                <a:latin typeface="+mn-lt"/>
              </a:rPr>
              <a:t>NEW BOOK REGISTER FORM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CAB8E8-16AD-AE48-7BF9-61ABB0BBBA36}"/>
              </a:ext>
            </a:extLst>
          </p:cNvPr>
          <p:cNvSpPr txBox="1"/>
          <p:nvPr/>
        </p:nvSpPr>
        <p:spPr>
          <a:xfrm>
            <a:off x="1296954" y="1188589"/>
            <a:ext cx="47990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Only admin have access to register new books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823597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C5E0E4D-91E4-97E1-422A-451728EBAC6B}"/>
              </a:ext>
            </a:extLst>
          </p:cNvPr>
          <p:cNvSpPr/>
          <p:nvPr/>
        </p:nvSpPr>
        <p:spPr>
          <a:xfrm>
            <a:off x="4903634" y="754460"/>
            <a:ext cx="2015464" cy="1048554"/>
          </a:xfrm>
          <a:prstGeom prst="ellipse">
            <a:avLst/>
          </a:prstGeom>
          <a:solidFill>
            <a:srgbClr val="A64A7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LIBRARY MANAGEMENT SYSTEM</a:t>
            </a:r>
            <a:endParaRPr lang="en-IN" sz="12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840783-FF94-EF65-ABE1-84040C7A83C1}"/>
              </a:ext>
            </a:extLst>
          </p:cNvPr>
          <p:cNvSpPr/>
          <p:nvPr/>
        </p:nvSpPr>
        <p:spPr>
          <a:xfrm>
            <a:off x="4457991" y="2216846"/>
            <a:ext cx="1340465" cy="72596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 </a:t>
            </a:r>
            <a:endParaRPr lang="en-IN" sz="12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A92E7A-8301-004B-1C2E-EE76335B87B7}"/>
              </a:ext>
            </a:extLst>
          </p:cNvPr>
          <p:cNvSpPr/>
          <p:nvPr/>
        </p:nvSpPr>
        <p:spPr>
          <a:xfrm>
            <a:off x="6092956" y="2233956"/>
            <a:ext cx="1340465" cy="72596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ADMIN</a:t>
            </a:r>
            <a:endParaRPr lang="en-IN" sz="1200" b="1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7395B6-CE68-728D-6EAA-F95C7FC64DA2}"/>
              </a:ext>
            </a:extLst>
          </p:cNvPr>
          <p:cNvSpPr/>
          <p:nvPr/>
        </p:nvSpPr>
        <p:spPr>
          <a:xfrm>
            <a:off x="7008997" y="5580132"/>
            <a:ext cx="1729033" cy="72596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VIEW/UPDATE STUDENT DETAILS</a:t>
            </a:r>
            <a:endParaRPr lang="en-IN" sz="1200" b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CC5F91-32B3-72DE-9684-29BBF139A46F}"/>
              </a:ext>
            </a:extLst>
          </p:cNvPr>
          <p:cNvSpPr/>
          <p:nvPr/>
        </p:nvSpPr>
        <p:spPr>
          <a:xfrm>
            <a:off x="7008998" y="4831877"/>
            <a:ext cx="1729039" cy="59041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VIEW/UPDATE BOOK DETAILS</a:t>
            </a:r>
            <a:endParaRPr lang="en-IN" sz="1200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5E69D0-D1CB-3497-75E0-B5662954B408}"/>
              </a:ext>
            </a:extLst>
          </p:cNvPr>
          <p:cNvSpPr/>
          <p:nvPr/>
        </p:nvSpPr>
        <p:spPr>
          <a:xfrm>
            <a:off x="7008999" y="4241417"/>
            <a:ext cx="1729059" cy="44245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 ISSUE</a:t>
            </a:r>
            <a:endParaRPr lang="en-IN" sz="1200" b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6FA292-A618-9100-7F2B-217B6E636D13}"/>
              </a:ext>
            </a:extLst>
          </p:cNvPr>
          <p:cNvSpPr/>
          <p:nvPr/>
        </p:nvSpPr>
        <p:spPr>
          <a:xfrm>
            <a:off x="7009000" y="3335364"/>
            <a:ext cx="1729067" cy="72596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ADD STUDENT /BOOK DETAILS</a:t>
            </a:r>
            <a:endParaRPr lang="en-IN" sz="12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8BD003-1E3E-A314-F7EF-BBA00A7CDB50}"/>
              </a:ext>
            </a:extLst>
          </p:cNvPr>
          <p:cNvSpPr/>
          <p:nvPr/>
        </p:nvSpPr>
        <p:spPr>
          <a:xfrm>
            <a:off x="9419505" y="3341425"/>
            <a:ext cx="1340465" cy="72596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MySQL DATABASE</a:t>
            </a:r>
            <a:endParaRPr lang="en-IN" sz="1200" b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217773-5F6A-89B1-1EBB-B5D118C6C538}"/>
              </a:ext>
            </a:extLst>
          </p:cNvPr>
          <p:cNvSpPr/>
          <p:nvPr/>
        </p:nvSpPr>
        <p:spPr>
          <a:xfrm>
            <a:off x="3555866" y="3367486"/>
            <a:ext cx="1340465" cy="72596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 DETAILS</a:t>
            </a:r>
            <a:endParaRPr lang="en-IN" sz="1200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A7BB04-9661-5EAB-E7F7-D9FA6BE97DAD}"/>
              </a:ext>
            </a:extLst>
          </p:cNvPr>
          <p:cNvSpPr/>
          <p:nvPr/>
        </p:nvSpPr>
        <p:spPr>
          <a:xfrm>
            <a:off x="1662153" y="3360590"/>
            <a:ext cx="1340465" cy="72596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MySQL DATABASE</a:t>
            </a:r>
            <a:endParaRPr lang="en-IN" sz="1200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741E58-F3AE-789E-99A6-625EB27F62EA}"/>
              </a:ext>
            </a:extLst>
          </p:cNvPr>
          <p:cNvSpPr/>
          <p:nvPr/>
        </p:nvSpPr>
        <p:spPr>
          <a:xfrm>
            <a:off x="3563169" y="4423311"/>
            <a:ext cx="1340465" cy="72596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 REGISTER DETAILS</a:t>
            </a:r>
            <a:endParaRPr lang="en-IN" sz="1200" b="1" dirty="0">
              <a:solidFill>
                <a:schemeClr val="bg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5636016-BB90-D7DA-D5E6-CB336CAE5E83}"/>
              </a:ext>
            </a:extLst>
          </p:cNvPr>
          <p:cNvCxnSpPr>
            <a:stCxn id="3" idx="0"/>
            <a:endCxn id="4" idx="0"/>
          </p:cNvCxnSpPr>
          <p:nvPr/>
        </p:nvCxnSpPr>
        <p:spPr>
          <a:xfrm rot="16200000" flipH="1">
            <a:off x="5937151" y="1407919"/>
            <a:ext cx="17110" cy="1634965"/>
          </a:xfrm>
          <a:prstGeom prst="bentConnector3">
            <a:avLst>
              <a:gd name="adj1" fmla="val -1336061"/>
            </a:avLst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C842B22B-0797-BC7A-F4A5-269AEC47131A}"/>
              </a:ext>
            </a:extLst>
          </p:cNvPr>
          <p:cNvCxnSpPr>
            <a:stCxn id="10" idx="3"/>
            <a:endCxn id="12" idx="3"/>
          </p:cNvCxnSpPr>
          <p:nvPr/>
        </p:nvCxnSpPr>
        <p:spPr>
          <a:xfrm>
            <a:off x="4896331" y="3730470"/>
            <a:ext cx="7303" cy="1055825"/>
          </a:xfrm>
          <a:prstGeom prst="bentConnector3">
            <a:avLst>
              <a:gd name="adj1" fmla="val 3230220"/>
            </a:avLst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1228E2-A72A-27C9-A83C-94EF90A59AFB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5128224" y="2942813"/>
            <a:ext cx="0" cy="8200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BBAE4EB-9455-35A6-B176-C7E8B7883041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>
            <a:off x="3002618" y="3723574"/>
            <a:ext cx="553248" cy="68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90121E9-B593-E4C4-E0E6-8854E6E50DF9}"/>
              </a:ext>
            </a:extLst>
          </p:cNvPr>
          <p:cNvCxnSpPr>
            <a:stCxn id="12" idx="1"/>
            <a:endCxn id="11" idx="2"/>
          </p:cNvCxnSpPr>
          <p:nvPr/>
        </p:nvCxnSpPr>
        <p:spPr>
          <a:xfrm rot="10800000">
            <a:off x="2332387" y="4086557"/>
            <a:ext cx="1230783" cy="69973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708AA81-24D3-1A86-149D-DB45766C5316}"/>
              </a:ext>
            </a:extLst>
          </p:cNvPr>
          <p:cNvCxnSpPr>
            <a:cxnSpLocks/>
            <a:stCxn id="8" idx="1"/>
            <a:endCxn id="5" idx="1"/>
          </p:cNvCxnSpPr>
          <p:nvPr/>
        </p:nvCxnSpPr>
        <p:spPr>
          <a:xfrm rot="10800000" flipV="1">
            <a:off x="7008998" y="3698348"/>
            <a:ext cx="3" cy="2244768"/>
          </a:xfrm>
          <a:prstGeom prst="bentConnector3">
            <a:avLst>
              <a:gd name="adj1" fmla="val 7620100000"/>
            </a:avLst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C0ACB5DE-B20E-0158-AF81-4D55C8208F31}"/>
              </a:ext>
            </a:extLst>
          </p:cNvPr>
          <p:cNvCxnSpPr>
            <a:cxnSpLocks/>
            <a:stCxn id="7" idx="1"/>
            <a:endCxn id="6" idx="1"/>
          </p:cNvCxnSpPr>
          <p:nvPr/>
        </p:nvCxnSpPr>
        <p:spPr>
          <a:xfrm rot="10800000" flipV="1">
            <a:off x="7008999" y="4462642"/>
            <a:ext cx="1" cy="664443"/>
          </a:xfrm>
          <a:prstGeom prst="bentConnector3">
            <a:avLst>
              <a:gd name="adj1" fmla="val 22860100000"/>
            </a:avLst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929190A-953F-9C9C-74B5-2066897F2ECD}"/>
              </a:ext>
            </a:extLst>
          </p:cNvPr>
          <p:cNvCxnSpPr>
            <a:cxnSpLocks/>
          </p:cNvCxnSpPr>
          <p:nvPr/>
        </p:nvCxnSpPr>
        <p:spPr>
          <a:xfrm>
            <a:off x="6784256" y="2959923"/>
            <a:ext cx="0" cy="7384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911E6D2-F7F3-500E-FA80-737CE947B997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8738067" y="3698348"/>
            <a:ext cx="681438" cy="60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54635AA-FE91-A158-6378-F5A935B4CBD5}"/>
              </a:ext>
            </a:extLst>
          </p:cNvPr>
          <p:cNvCxnSpPr>
            <a:stCxn id="9" idx="2"/>
            <a:endCxn id="6" idx="3"/>
          </p:cNvCxnSpPr>
          <p:nvPr/>
        </p:nvCxnSpPr>
        <p:spPr>
          <a:xfrm rot="5400000">
            <a:off x="8884041" y="3921389"/>
            <a:ext cx="1059694" cy="135170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37E8C94-AD4F-296A-9041-8979C11137A9}"/>
              </a:ext>
            </a:extLst>
          </p:cNvPr>
          <p:cNvCxnSpPr>
            <a:stCxn id="9" idx="2"/>
            <a:endCxn id="5" idx="3"/>
          </p:cNvCxnSpPr>
          <p:nvPr/>
        </p:nvCxnSpPr>
        <p:spPr>
          <a:xfrm rot="5400000">
            <a:off x="8476022" y="4329400"/>
            <a:ext cx="1875724" cy="135170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DD21FB82-6363-1BF5-0159-B8346EC2D246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8738058" y="3704409"/>
            <a:ext cx="681447" cy="758234"/>
          </a:xfrm>
          <a:prstGeom prst="bentConnector3">
            <a:avLst>
              <a:gd name="adj1" fmla="val 48557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879DCD7-6D25-0622-C0C5-BA9626121D2B}"/>
              </a:ext>
            </a:extLst>
          </p:cNvPr>
          <p:cNvCxnSpPr>
            <a:stCxn id="2" idx="4"/>
          </p:cNvCxnSpPr>
          <p:nvPr/>
        </p:nvCxnSpPr>
        <p:spPr>
          <a:xfrm>
            <a:off x="5911366" y="1803014"/>
            <a:ext cx="0" cy="1868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itle 1">
            <a:extLst>
              <a:ext uri="{FF2B5EF4-FFF2-40B4-BE49-F238E27FC236}">
                <a16:creationId xmlns:a16="http://schemas.microsoft.com/office/drawing/2014/main" id="{46A56495-C886-9760-F9E0-BE5E7C9BFDC1}"/>
              </a:ext>
            </a:extLst>
          </p:cNvPr>
          <p:cNvSpPr txBox="1">
            <a:spLocks/>
          </p:cNvSpPr>
          <p:nvPr/>
        </p:nvSpPr>
        <p:spPr>
          <a:xfrm>
            <a:off x="835156" y="567646"/>
            <a:ext cx="10515600" cy="62058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u="sng" dirty="0">
                <a:latin typeface="+mn-lt"/>
              </a:rPr>
              <a:t>PROPOSED METHODOLOGY :</a:t>
            </a:r>
          </a:p>
        </p:txBody>
      </p:sp>
    </p:spTree>
    <p:extLst>
      <p:ext uri="{BB962C8B-B14F-4D97-AF65-F5344CB8AC3E}">
        <p14:creationId xmlns:p14="http://schemas.microsoft.com/office/powerpoint/2010/main" val="2931457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A36C3-B6C4-6674-AAA7-428DBAE38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42" y="265111"/>
            <a:ext cx="7886700" cy="609601"/>
          </a:xfrm>
        </p:spPr>
        <p:txBody>
          <a:bodyPr>
            <a:normAutofit/>
          </a:bodyPr>
          <a:lstStyle/>
          <a:p>
            <a:pPr algn="l"/>
            <a:r>
              <a:rPr lang="en-US" sz="2000" b="1" u="sng" dirty="0">
                <a:latin typeface="+mn-lt"/>
              </a:rPr>
              <a:t>LITERATURE SURVEY :</a:t>
            </a:r>
            <a:endParaRPr lang="en-IN" sz="2000" b="1" u="sng" dirty="0">
              <a:latin typeface="+mn-lt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2E50436-9F3F-C24E-6EFA-CDF66EE8C1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5597985"/>
              </p:ext>
            </p:extLst>
          </p:nvPr>
        </p:nvGraphicFramePr>
        <p:xfrm>
          <a:off x="762343" y="957715"/>
          <a:ext cx="10667314" cy="53404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2525">
                  <a:extLst>
                    <a:ext uri="{9D8B030D-6E8A-4147-A177-3AD203B41FA5}">
                      <a16:colId xmlns:a16="http://schemas.microsoft.com/office/drawing/2014/main" val="955924801"/>
                    </a:ext>
                  </a:extLst>
                </a:gridCol>
                <a:gridCol w="3867083">
                  <a:extLst>
                    <a:ext uri="{9D8B030D-6E8A-4147-A177-3AD203B41FA5}">
                      <a16:colId xmlns:a16="http://schemas.microsoft.com/office/drawing/2014/main" val="3591513293"/>
                    </a:ext>
                  </a:extLst>
                </a:gridCol>
                <a:gridCol w="4517706">
                  <a:extLst>
                    <a:ext uri="{9D8B030D-6E8A-4147-A177-3AD203B41FA5}">
                      <a16:colId xmlns:a16="http://schemas.microsoft.com/office/drawing/2014/main" val="1278110531"/>
                    </a:ext>
                  </a:extLst>
                </a:gridCol>
              </a:tblGrid>
              <a:tr h="334483">
                <a:tc>
                  <a:txBody>
                    <a:bodyPr/>
                    <a:lstStyle/>
                    <a:p>
                      <a:r>
                        <a:rPr lang="en-US" sz="1600" b="1" u="sng" dirty="0">
                          <a:latin typeface="+mn-lt"/>
                        </a:rPr>
                        <a:t>AUTHOR NAME </a:t>
                      </a:r>
                      <a:endParaRPr lang="en-IN" sz="1600" b="1" u="sng" dirty="0">
                        <a:latin typeface="+mn-lt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600" b="1" u="sng" dirty="0">
                          <a:latin typeface="+mn-lt"/>
                        </a:rPr>
                        <a:t>JOURNAL TITLE</a:t>
                      </a:r>
                      <a:endParaRPr lang="en-IN" sz="1600" b="1" u="sng" dirty="0">
                        <a:latin typeface="+mn-lt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600" b="1" u="sng" dirty="0">
                          <a:latin typeface="+mn-lt"/>
                        </a:rPr>
                        <a:t>SIGNIFICANT</a:t>
                      </a:r>
                      <a:endParaRPr lang="en-IN" sz="1600" b="1" u="sng" dirty="0">
                        <a:latin typeface="+mn-lt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778946810"/>
                  </a:ext>
                </a:extLst>
              </a:tr>
              <a:tr h="17674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Anuradha</a:t>
                      </a:r>
                      <a:endParaRPr lang="en-IN" sz="1600" dirty="0">
                        <a:latin typeface="+mn-lt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Automated Circulating system using Visual Basic 6.0</a:t>
                      </a:r>
                      <a:endParaRPr lang="en-IN" sz="1600" dirty="0">
                        <a:latin typeface="+mn-lt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I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discusses salient features of automated circulation system, designed and developed to suit the requirements of a medium sized library using programming language visual basic. It also gives advantages of visual basic based circulation system and objectives of circulation control system and different types of files.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54728246"/>
                  </a:ext>
                </a:extLst>
              </a:tr>
              <a:tr h="1019539">
                <a:tc>
                  <a:txBody>
                    <a:bodyPr/>
                    <a:lstStyle/>
                    <a:p>
                      <a:r>
                        <a:rPr lang="pt-BR" sz="16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Ademodi, D.T., &amp; Adepoju, E. O</a:t>
                      </a:r>
                      <a:endParaRPr lang="en-IN" sz="1600" dirty="0">
                        <a:latin typeface="+mn-lt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Computer skill among Librarians in Academic Libraries</a:t>
                      </a:r>
                      <a:endParaRPr lang="en-IN" sz="1600" dirty="0">
                        <a:latin typeface="+mn-lt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Library Management System supports the general requirement of the library such as the acquisition, cataloguing, circulation and other sections</a:t>
                      </a:r>
                      <a:endParaRPr lang="en-IN" sz="1600" dirty="0">
                        <a:latin typeface="+mn-lt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794909678"/>
                  </a:ext>
                </a:extLst>
              </a:tr>
              <a:tr h="1099900"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Siwakoti</a:t>
                      </a: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</a:t>
                      </a:r>
                      <a:endParaRPr lang="en-IN" sz="1600" dirty="0">
                        <a:latin typeface="+mn-lt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Library Management System</a:t>
                      </a:r>
                      <a:endParaRPr lang="en-IN" sz="1600" dirty="0">
                        <a:latin typeface="+mn-lt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 is a development of library management system which is organized into the following sections namely</a:t>
                      </a:r>
                      <a:r>
                        <a:rPr lang="en-US" sz="1600" b="0" i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introduction, Features of Library Management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308402827"/>
                  </a:ext>
                </a:extLst>
              </a:tr>
              <a:tr h="1087409">
                <a:tc>
                  <a:txBody>
                    <a:bodyPr/>
                    <a:lstStyle/>
                    <a:p>
                      <a:pPr algn="l"/>
                      <a:r>
                        <a:rPr lang="en-I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Rao, </a:t>
                      </a:r>
                      <a:r>
                        <a:rPr lang="en-IN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Abhiram</a:t>
                      </a:r>
                      <a:r>
                        <a:rPr lang="en-IN" sz="160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r>
                        <a:rPr lang="en-IN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Muralidhar</a:t>
                      </a:r>
                      <a:r>
                        <a:rPr lang="en-I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IN" sz="1600" dirty="0">
                        <a:latin typeface="+mn-lt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I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Networking Solution for Academic Libraries: Experience of Andhra University Library</a:t>
                      </a:r>
                      <a:endParaRPr lang="en-IN" sz="1600" dirty="0">
                        <a:latin typeface="+mn-lt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I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defines concepts of local area network and wide are network and networking options. It desires to share the database of Andhra University Library with databases of other libraries.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91363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7170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u="sng" dirty="0">
                <a:latin typeface="+mn-lt"/>
              </a:rPr>
              <a:t>OBJECTIVES :</a:t>
            </a:r>
            <a:endParaRPr lang="en-IN" sz="2000" b="1" u="sn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6980"/>
            <a:ext cx="10515600" cy="4579983"/>
          </a:xfrm>
        </p:spPr>
        <p:txBody>
          <a:bodyPr>
            <a:normAutofit/>
          </a:bodyPr>
          <a:lstStyle/>
          <a:p>
            <a:r>
              <a:rPr lang="en-GB" sz="1800" dirty="0"/>
              <a:t>Provide an effective ways to track and manage library resources.</a:t>
            </a:r>
          </a:p>
          <a:p>
            <a:r>
              <a:rPr lang="en-GB" sz="1800" dirty="0"/>
              <a:t>Able to handle the library's user data</a:t>
            </a:r>
          </a:p>
          <a:p>
            <a:r>
              <a:rPr lang="en-GB" sz="1800" dirty="0"/>
              <a:t>Produce reports on usage and circulation of data.</a:t>
            </a:r>
          </a:p>
          <a:p>
            <a:r>
              <a:rPr lang="en-GB" sz="1800" dirty="0"/>
              <a:t>More accessible to users and give them quicker, simpler access.</a:t>
            </a:r>
          </a:p>
          <a:p>
            <a:r>
              <a:rPr lang="en-US" sz="1800" dirty="0"/>
              <a:t>Easy to enter new records </a:t>
            </a:r>
          </a:p>
          <a:p>
            <a:r>
              <a:rPr lang="en-US" sz="1800" dirty="0"/>
              <a:t>Modify or delete a user/book record</a:t>
            </a:r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3303473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69325"/>
            <a:ext cx="10515600" cy="620583"/>
          </a:xfrm>
        </p:spPr>
        <p:txBody>
          <a:bodyPr>
            <a:normAutofit/>
          </a:bodyPr>
          <a:lstStyle/>
          <a:p>
            <a:pPr algn="l"/>
            <a:r>
              <a:rPr lang="en-US" sz="2000" b="1" u="sng" dirty="0">
                <a:latin typeface="+mn-lt"/>
              </a:rPr>
              <a:t>PROBLEM STATEMENT 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7045"/>
            <a:ext cx="10515600" cy="4351338"/>
          </a:xfrm>
        </p:spPr>
        <p:txBody>
          <a:bodyPr>
            <a:normAutofit/>
          </a:bodyPr>
          <a:lstStyle/>
          <a:p>
            <a:r>
              <a:rPr lang="en-GB" sz="1800" dirty="0">
                <a:effectLst/>
                <a:ea typeface="Calibri" panose="020F0502020204030204" pitchFamily="34" charset="0"/>
                <a:cs typeface="Latha"/>
              </a:rPr>
              <a:t>Inadequate in providing an efficient and effective way to manage the library’s resources.</a:t>
            </a:r>
          </a:p>
          <a:p>
            <a:r>
              <a:rPr lang="en-GB" sz="1800" dirty="0">
                <a:ea typeface="Calibri" panose="020F0502020204030204" pitchFamily="34" charset="0"/>
                <a:cs typeface="Latha"/>
              </a:rPr>
              <a:t>F</a:t>
            </a:r>
            <a:r>
              <a:rPr lang="en-GB" sz="1800" dirty="0">
                <a:effectLst/>
                <a:ea typeface="Calibri" panose="020F0502020204030204" pitchFamily="34" charset="0"/>
                <a:cs typeface="Latha"/>
              </a:rPr>
              <a:t>ails to provide an effective means to manage the library's administrative activities, the book catalogue, and the tracking of borrowing and returning books.  </a:t>
            </a:r>
            <a:endParaRPr lang="en-IN" sz="1800" dirty="0">
              <a:effectLst/>
              <a:ea typeface="Calibri" panose="020F0502020204030204" pitchFamily="34" charset="0"/>
              <a:cs typeface="Latha"/>
            </a:endParaRPr>
          </a:p>
          <a:p>
            <a:r>
              <a:rPr lang="en-GB" sz="1800" dirty="0">
                <a:ea typeface="Calibri" panose="020F0502020204030204" pitchFamily="34" charset="0"/>
                <a:cs typeface="Latha"/>
              </a:rPr>
              <a:t>U</a:t>
            </a:r>
            <a:r>
              <a:rPr lang="en-GB" sz="1800" dirty="0">
                <a:effectLst/>
                <a:ea typeface="Calibri" panose="020F0502020204030204" pitchFamily="34" charset="0"/>
                <a:cs typeface="Latha"/>
              </a:rPr>
              <a:t>nable to handle the demands of an expanding library with an increase in users.</a:t>
            </a:r>
            <a:endParaRPr lang="en-GB" sz="1800" dirty="0">
              <a:ea typeface="Calibri" panose="020F0502020204030204" pitchFamily="34" charset="0"/>
              <a:cs typeface="Latha"/>
            </a:endParaRPr>
          </a:p>
          <a:p>
            <a:r>
              <a:rPr lang="en-GB" sz="1800" dirty="0">
                <a:effectLst/>
                <a:ea typeface="Calibri" panose="020F0502020204030204" pitchFamily="34" charset="0"/>
                <a:cs typeface="Latha"/>
              </a:rPr>
              <a:t>A library management system is required in order to effectively manage the library's resources, monitor book borrowing and return, and handle all associated administrative responsibilities.</a:t>
            </a:r>
            <a:endParaRPr lang="en-IN" sz="1800" dirty="0">
              <a:effectLst/>
              <a:ea typeface="Calibri" panose="020F0502020204030204" pitchFamily="34" charset="0"/>
              <a:cs typeface="Latha"/>
            </a:endParaRP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72873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42F05-DDDD-42E2-A72C-2B727F352900}"/>
              </a:ext>
            </a:extLst>
          </p:cNvPr>
          <p:cNvSpPr txBox="1">
            <a:spLocks/>
          </p:cNvSpPr>
          <p:nvPr/>
        </p:nvSpPr>
        <p:spPr>
          <a:xfrm>
            <a:off x="914401" y="737426"/>
            <a:ext cx="8229600" cy="5965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u="sng" dirty="0">
                <a:latin typeface="+mn-lt"/>
              </a:rPr>
              <a:t>SOFTWARE REQUIRED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B7015-2229-533F-F85F-0EA9FAA2D553}"/>
              </a:ext>
            </a:extLst>
          </p:cNvPr>
          <p:cNvSpPr txBox="1">
            <a:spLocks/>
          </p:cNvSpPr>
          <p:nvPr/>
        </p:nvSpPr>
        <p:spPr>
          <a:xfrm>
            <a:off x="961055" y="1417638"/>
            <a:ext cx="9227973" cy="47029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1800" b="1" dirty="0"/>
              <a:t>FRONTEND :</a:t>
            </a:r>
          </a:p>
          <a:p>
            <a:r>
              <a:rPr lang="en-US" sz="1800" dirty="0"/>
              <a:t>HTML</a:t>
            </a:r>
          </a:p>
          <a:p>
            <a:r>
              <a:rPr lang="en-US" sz="1800" dirty="0"/>
              <a:t>CSS</a:t>
            </a:r>
          </a:p>
          <a:p>
            <a:r>
              <a:rPr lang="en-US" sz="1800" dirty="0"/>
              <a:t>JAVASCRIPT</a:t>
            </a:r>
          </a:p>
          <a:p>
            <a:endParaRPr lang="en-US" sz="1800" dirty="0"/>
          </a:p>
          <a:p>
            <a:pPr>
              <a:buFont typeface="Arial" panose="020B0604020202020204" pitchFamily="34" charset="0"/>
              <a:buNone/>
            </a:pPr>
            <a:r>
              <a:rPr lang="en-US" sz="1800" b="1" dirty="0"/>
              <a:t>BACKEND :</a:t>
            </a:r>
          </a:p>
          <a:p>
            <a:r>
              <a:rPr lang="en-US" sz="1800" dirty="0"/>
              <a:t>MYSQL (To collect Database)</a:t>
            </a:r>
          </a:p>
          <a:p>
            <a:r>
              <a:rPr lang="en-US" sz="1800" dirty="0"/>
              <a:t>PHP</a:t>
            </a:r>
          </a:p>
          <a:p>
            <a:endParaRPr lang="en-US" sz="1800" dirty="0"/>
          </a:p>
          <a:p>
            <a:pPr>
              <a:buFont typeface="Arial" panose="020B0604020202020204" pitchFamily="34" charset="0"/>
              <a:buNone/>
            </a:pPr>
            <a:r>
              <a:rPr lang="en-US" sz="1800" b="1" dirty="0"/>
              <a:t>TOOLS USED :</a:t>
            </a:r>
          </a:p>
          <a:p>
            <a:r>
              <a:rPr lang="en-US" sz="1800" dirty="0"/>
              <a:t>Visual Studio Code</a:t>
            </a:r>
          </a:p>
          <a:p>
            <a:r>
              <a:rPr lang="en-US" sz="1800" dirty="0"/>
              <a:t>PhpMyAdmin</a:t>
            </a:r>
          </a:p>
          <a:p>
            <a:r>
              <a:rPr lang="en-US" sz="1800" dirty="0"/>
              <a:t>XAMPP (Apache, MySQL)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75182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B41B68-3C14-E715-8745-AE3FFB0CA2F7}"/>
              </a:ext>
            </a:extLst>
          </p:cNvPr>
          <p:cNvSpPr/>
          <p:nvPr/>
        </p:nvSpPr>
        <p:spPr>
          <a:xfrm>
            <a:off x="4615286" y="861359"/>
            <a:ext cx="1748194" cy="471663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HOME PAGE</a:t>
            </a:r>
            <a:endParaRPr lang="en-IN" sz="12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7AC7B6-16CE-B67F-65D3-F00B6C5FCE04}"/>
              </a:ext>
            </a:extLst>
          </p:cNvPr>
          <p:cNvSpPr/>
          <p:nvPr/>
        </p:nvSpPr>
        <p:spPr>
          <a:xfrm>
            <a:off x="4796180" y="1754904"/>
            <a:ext cx="1395711" cy="532858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LOGIN</a:t>
            </a:r>
            <a:endParaRPr lang="en-IN" sz="12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C31554-1711-32F8-09CE-A3871D3CB889}"/>
              </a:ext>
            </a:extLst>
          </p:cNvPr>
          <p:cNvSpPr/>
          <p:nvPr/>
        </p:nvSpPr>
        <p:spPr>
          <a:xfrm>
            <a:off x="7870552" y="1764332"/>
            <a:ext cx="1206488" cy="532858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WEBSITE</a:t>
            </a:r>
            <a:endParaRPr lang="en-IN" sz="1200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F25EC2-CFDF-D8CA-54F4-EB72B4B8629A}"/>
              </a:ext>
            </a:extLst>
          </p:cNvPr>
          <p:cNvSpPr/>
          <p:nvPr/>
        </p:nvSpPr>
        <p:spPr>
          <a:xfrm>
            <a:off x="9666511" y="1773758"/>
            <a:ext cx="1213762" cy="532859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CONTACT</a:t>
            </a:r>
            <a:endParaRPr lang="en-IN" sz="12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0ADEDC-D452-817E-D9BC-69E3963E5D03}"/>
              </a:ext>
            </a:extLst>
          </p:cNvPr>
          <p:cNvSpPr/>
          <p:nvPr/>
        </p:nvSpPr>
        <p:spPr>
          <a:xfrm>
            <a:off x="5721417" y="4131183"/>
            <a:ext cx="1130561" cy="70290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 REGISTER FORM</a:t>
            </a:r>
            <a:endParaRPr lang="en-IN" sz="1200" b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D823CE-919C-3F57-7ABA-7D611A392C89}"/>
              </a:ext>
            </a:extLst>
          </p:cNvPr>
          <p:cNvSpPr/>
          <p:nvPr/>
        </p:nvSpPr>
        <p:spPr>
          <a:xfrm>
            <a:off x="2513281" y="3845407"/>
            <a:ext cx="1489436" cy="1143674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 DETAILS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b="1" dirty="0">
                <a:solidFill>
                  <a:schemeClr val="bg1"/>
                </a:solidFill>
              </a:rPr>
              <a:t>USER NAME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b="1" dirty="0">
                <a:solidFill>
                  <a:schemeClr val="bg1"/>
                </a:solidFill>
              </a:rPr>
              <a:t>USER 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b="1" dirty="0">
                <a:solidFill>
                  <a:schemeClr val="bg1"/>
                </a:solidFill>
              </a:rPr>
              <a:t>USER EMAIL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7C29D5-7CED-F593-7CFB-4D16B1E654ED}"/>
              </a:ext>
            </a:extLst>
          </p:cNvPr>
          <p:cNvSpPr/>
          <p:nvPr/>
        </p:nvSpPr>
        <p:spPr>
          <a:xfrm>
            <a:off x="971119" y="3372768"/>
            <a:ext cx="982583" cy="70527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SEARCH BOOK</a:t>
            </a:r>
            <a:endParaRPr lang="en-IN" sz="12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4B5EC4-D521-8ACC-CBB9-3D3D7A24908C}"/>
              </a:ext>
            </a:extLst>
          </p:cNvPr>
          <p:cNvSpPr/>
          <p:nvPr/>
        </p:nvSpPr>
        <p:spPr>
          <a:xfrm>
            <a:off x="9936833" y="4101314"/>
            <a:ext cx="1503531" cy="114367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EDIT</a:t>
            </a:r>
          </a:p>
          <a:p>
            <a:pPr marL="171450" indent="-171450">
              <a:buSzPct val="100000"/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STAFF DETAILS</a:t>
            </a:r>
          </a:p>
          <a:p>
            <a:pPr marL="171450" indent="-171450">
              <a:buSzPct val="100000"/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STUDENT DETAILS</a:t>
            </a:r>
          </a:p>
          <a:p>
            <a:pPr marL="171450" indent="-171450">
              <a:buSzPct val="100000"/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BOOK DETAILS</a:t>
            </a:r>
          </a:p>
          <a:p>
            <a:pPr marL="342900" indent="-342900">
              <a:buAutoNum type="arabicPeriod"/>
            </a:pPr>
            <a:endParaRPr lang="en-IN" sz="1200" b="1" dirty="0">
              <a:solidFill>
                <a:schemeClr val="bg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05B04DB-9D7D-EA87-42B4-756FCC68662A}"/>
              </a:ext>
            </a:extLst>
          </p:cNvPr>
          <p:cNvSpPr/>
          <p:nvPr/>
        </p:nvSpPr>
        <p:spPr>
          <a:xfrm>
            <a:off x="694036" y="1728435"/>
            <a:ext cx="1536749" cy="886270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SELECT DEPARTMENT</a:t>
            </a:r>
            <a:endParaRPr lang="en-IN" sz="1200" b="1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C9B2B1F-7C23-57B3-D559-1EE8A2DDEF84}"/>
              </a:ext>
            </a:extLst>
          </p:cNvPr>
          <p:cNvSpPr/>
          <p:nvPr/>
        </p:nvSpPr>
        <p:spPr>
          <a:xfrm>
            <a:off x="2625917" y="2719526"/>
            <a:ext cx="1264165" cy="83960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USER LOGIN</a:t>
            </a:r>
            <a:endParaRPr lang="en-IN" sz="1200" b="1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3254317-C9B8-AD24-8554-A7BCA7D7F100}"/>
              </a:ext>
            </a:extLst>
          </p:cNvPr>
          <p:cNvSpPr/>
          <p:nvPr/>
        </p:nvSpPr>
        <p:spPr>
          <a:xfrm>
            <a:off x="8108386" y="2743356"/>
            <a:ext cx="1220392" cy="83960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ADMIN LOGIN</a:t>
            </a:r>
            <a:endParaRPr lang="en-IN" sz="1200" b="1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8BFD81F-539D-0186-C71D-6667813B4336}"/>
              </a:ext>
            </a:extLst>
          </p:cNvPr>
          <p:cNvSpPr/>
          <p:nvPr/>
        </p:nvSpPr>
        <p:spPr>
          <a:xfrm>
            <a:off x="6723376" y="5239897"/>
            <a:ext cx="1130561" cy="966354"/>
          </a:xfrm>
          <a:prstGeom prst="ellipse">
            <a:avLst/>
          </a:prstGeom>
          <a:solidFill>
            <a:srgbClr val="A64A7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STAFF DETAILS</a:t>
            </a:r>
            <a:endParaRPr lang="en-IN" sz="1200" b="1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93D1D3E-E98F-BABF-0115-D8B065A5D71D}"/>
              </a:ext>
            </a:extLst>
          </p:cNvPr>
          <p:cNvSpPr/>
          <p:nvPr/>
        </p:nvSpPr>
        <p:spPr>
          <a:xfrm>
            <a:off x="7902144" y="5239897"/>
            <a:ext cx="1130561" cy="966354"/>
          </a:xfrm>
          <a:prstGeom prst="ellipse">
            <a:avLst/>
          </a:prstGeom>
          <a:solidFill>
            <a:srgbClr val="A64A7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STUDENT DETAILS</a:t>
            </a:r>
            <a:endParaRPr lang="en-IN" sz="1200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05E384E-0223-0003-E85C-957E65701765}"/>
              </a:ext>
            </a:extLst>
          </p:cNvPr>
          <p:cNvSpPr/>
          <p:nvPr/>
        </p:nvSpPr>
        <p:spPr>
          <a:xfrm>
            <a:off x="7307318" y="4118066"/>
            <a:ext cx="1130561" cy="70290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 DETAILS</a:t>
            </a:r>
            <a:endParaRPr lang="en-IN" sz="1200" b="1" dirty="0">
              <a:solidFill>
                <a:schemeClr val="bg1"/>
              </a:solidFill>
            </a:endParaRP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784A833-DEA9-4582-1471-201B5B9BC818}"/>
              </a:ext>
            </a:extLst>
          </p:cNvPr>
          <p:cNvCxnSpPr>
            <a:cxnSpLocks/>
            <a:stCxn id="20" idx="0"/>
            <a:endCxn id="7" idx="0"/>
          </p:cNvCxnSpPr>
          <p:nvPr/>
        </p:nvCxnSpPr>
        <p:spPr>
          <a:xfrm rot="16200000" flipH="1">
            <a:off x="5845239" y="-2654394"/>
            <a:ext cx="45323" cy="8810981"/>
          </a:xfrm>
          <a:prstGeom prst="bentConnector3">
            <a:avLst>
              <a:gd name="adj1" fmla="val -504380"/>
            </a:avLst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DEE74EE-DA53-F309-847F-43358C572099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5489383" y="1333022"/>
            <a:ext cx="4556" cy="1968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67D0F6A-32A2-551D-F3E0-271C2CCE127D}"/>
              </a:ext>
            </a:extLst>
          </p:cNvPr>
          <p:cNvCxnSpPr>
            <a:cxnSpLocks/>
          </p:cNvCxnSpPr>
          <p:nvPr/>
        </p:nvCxnSpPr>
        <p:spPr>
          <a:xfrm>
            <a:off x="5484608" y="1483223"/>
            <a:ext cx="1" cy="2716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C47E09F-5558-7D01-C6D8-5931AFE0F968}"/>
              </a:ext>
            </a:extLst>
          </p:cNvPr>
          <p:cNvCxnSpPr/>
          <p:nvPr/>
        </p:nvCxnSpPr>
        <p:spPr>
          <a:xfrm>
            <a:off x="8464461" y="1495248"/>
            <a:ext cx="1" cy="2716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6F1BFCF3-FB30-A75B-B3CB-D08EA0B049F5}"/>
              </a:ext>
            </a:extLst>
          </p:cNvPr>
          <p:cNvCxnSpPr>
            <a:stCxn id="21" idx="0"/>
            <a:endCxn id="22" idx="0"/>
          </p:cNvCxnSpPr>
          <p:nvPr/>
        </p:nvCxnSpPr>
        <p:spPr>
          <a:xfrm rot="16200000" flipH="1">
            <a:off x="5976376" y="1150"/>
            <a:ext cx="23830" cy="5460582"/>
          </a:xfrm>
          <a:prstGeom prst="bentConnector3">
            <a:avLst>
              <a:gd name="adj1" fmla="val -959295"/>
            </a:avLst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FA39FC8-70B5-6F4C-8AE0-8D5653583B09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5494025" y="2287762"/>
            <a:ext cx="11" cy="1939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AD2FCD1-3E47-FBE4-3584-2AE069CE6E9F}"/>
              </a:ext>
            </a:extLst>
          </p:cNvPr>
          <p:cNvCxnSpPr>
            <a:cxnSpLocks/>
            <a:stCxn id="20" idx="4"/>
            <a:endCxn id="14" idx="0"/>
          </p:cNvCxnSpPr>
          <p:nvPr/>
        </p:nvCxnSpPr>
        <p:spPr>
          <a:xfrm>
            <a:off x="1462411" y="2614705"/>
            <a:ext cx="0" cy="7580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7C74BB99-CC8B-0A5A-BE5D-FCB4AF2F4403}"/>
              </a:ext>
            </a:extLst>
          </p:cNvPr>
          <p:cNvCxnSpPr>
            <a:cxnSpLocks/>
            <a:stCxn id="9" idx="0"/>
            <a:endCxn id="17" idx="0"/>
          </p:cNvCxnSpPr>
          <p:nvPr/>
        </p:nvCxnSpPr>
        <p:spPr>
          <a:xfrm rot="5400000" flipH="1" flipV="1">
            <a:off x="8472714" y="1915299"/>
            <a:ext cx="29869" cy="4401901"/>
          </a:xfrm>
          <a:prstGeom prst="bentConnector3">
            <a:avLst>
              <a:gd name="adj1" fmla="val 865342"/>
            </a:avLst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1FA8852-699C-CFBC-93EC-587E58D683DE}"/>
              </a:ext>
            </a:extLst>
          </p:cNvPr>
          <p:cNvCxnSpPr>
            <a:cxnSpLocks/>
            <a:stCxn id="22" idx="4"/>
          </p:cNvCxnSpPr>
          <p:nvPr/>
        </p:nvCxnSpPr>
        <p:spPr>
          <a:xfrm>
            <a:off x="8718582" y="3582963"/>
            <a:ext cx="0" cy="319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837BC96-6057-8C05-12FF-7700AA3E8BEF}"/>
              </a:ext>
            </a:extLst>
          </p:cNvPr>
          <p:cNvCxnSpPr>
            <a:cxnSpLocks/>
          </p:cNvCxnSpPr>
          <p:nvPr/>
        </p:nvCxnSpPr>
        <p:spPr>
          <a:xfrm>
            <a:off x="7825942" y="3885366"/>
            <a:ext cx="0" cy="2159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D3EA0219-2D13-BE8E-3DB8-696CC4087A47}"/>
              </a:ext>
            </a:extLst>
          </p:cNvPr>
          <p:cNvCxnSpPr>
            <a:stCxn id="23" idx="0"/>
            <a:endCxn id="24" idx="0"/>
          </p:cNvCxnSpPr>
          <p:nvPr/>
        </p:nvCxnSpPr>
        <p:spPr>
          <a:xfrm rot="5400000" flipH="1" flipV="1">
            <a:off x="7878041" y="4650513"/>
            <a:ext cx="12700" cy="1178768"/>
          </a:xfrm>
          <a:prstGeom prst="bentConnector3">
            <a:avLst>
              <a:gd name="adj1" fmla="val 1800000"/>
            </a:avLst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21B2D9A-B006-4E00-9E68-24B3C7DA033A}"/>
              </a:ext>
            </a:extLst>
          </p:cNvPr>
          <p:cNvCxnSpPr>
            <a:cxnSpLocks/>
          </p:cNvCxnSpPr>
          <p:nvPr/>
        </p:nvCxnSpPr>
        <p:spPr>
          <a:xfrm>
            <a:off x="7838267" y="4819813"/>
            <a:ext cx="0" cy="1692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2496AFF-2416-810E-F1B0-E162AE70A256}"/>
              </a:ext>
            </a:extLst>
          </p:cNvPr>
          <p:cNvCxnSpPr>
            <a:cxnSpLocks/>
          </p:cNvCxnSpPr>
          <p:nvPr/>
        </p:nvCxnSpPr>
        <p:spPr>
          <a:xfrm flipH="1">
            <a:off x="3257999" y="3521425"/>
            <a:ext cx="1" cy="3239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91E00E4C-3BAE-24A5-FBB6-4245F654C7F3}"/>
              </a:ext>
            </a:extLst>
          </p:cNvPr>
          <p:cNvSpPr/>
          <p:nvPr/>
        </p:nvSpPr>
        <p:spPr>
          <a:xfrm>
            <a:off x="5159752" y="2820619"/>
            <a:ext cx="1340465" cy="72596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 REGISTER FORM</a:t>
            </a:r>
            <a:endParaRPr lang="en-IN" sz="1200" b="1" dirty="0">
              <a:solidFill>
                <a:schemeClr val="bg1"/>
              </a:solidFill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34878F9-62FC-DAD1-917F-EC062D864618}"/>
              </a:ext>
            </a:extLst>
          </p:cNvPr>
          <p:cNvCxnSpPr>
            <a:cxnSpLocks/>
          </p:cNvCxnSpPr>
          <p:nvPr/>
        </p:nvCxnSpPr>
        <p:spPr>
          <a:xfrm flipH="1">
            <a:off x="5823469" y="2481750"/>
            <a:ext cx="6515" cy="3388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65DD00E-39AF-D770-3A95-9777B8464177}"/>
              </a:ext>
            </a:extLst>
          </p:cNvPr>
          <p:cNvSpPr/>
          <p:nvPr/>
        </p:nvSpPr>
        <p:spPr>
          <a:xfrm>
            <a:off x="974297" y="5421962"/>
            <a:ext cx="1340465" cy="72596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MySQL DATABASE</a:t>
            </a:r>
            <a:endParaRPr lang="en-IN" sz="1200" b="1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0D78CB-65C8-9DA9-7B0D-898C6A5E14C8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1462410" y="4078039"/>
            <a:ext cx="1" cy="13439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F7C76147-84F3-40C2-B13A-EE927C8A9B09}"/>
              </a:ext>
            </a:extLst>
          </p:cNvPr>
          <p:cNvCxnSpPr>
            <a:cxnSpLocks/>
            <a:stCxn id="13" idx="0"/>
            <a:endCxn id="10" idx="1"/>
          </p:cNvCxnSpPr>
          <p:nvPr/>
        </p:nvCxnSpPr>
        <p:spPr>
          <a:xfrm rot="5400000" flipH="1" flipV="1">
            <a:off x="1576546" y="4485228"/>
            <a:ext cx="1004718" cy="86875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8F823332-3B7E-DF01-2A50-FF01E3C3F704}"/>
              </a:ext>
            </a:extLst>
          </p:cNvPr>
          <p:cNvCxnSpPr>
            <a:cxnSpLocks/>
            <a:stCxn id="85" idx="1"/>
          </p:cNvCxnSpPr>
          <p:nvPr/>
        </p:nvCxnSpPr>
        <p:spPr>
          <a:xfrm rot="10800000" flipV="1">
            <a:off x="2314762" y="3183603"/>
            <a:ext cx="2844990" cy="2393840"/>
          </a:xfrm>
          <a:prstGeom prst="bentConnector3">
            <a:avLst>
              <a:gd name="adj1" fmla="val 22123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3C145F9D-71B1-7557-AC82-0BE44407FCAE}"/>
              </a:ext>
            </a:extLst>
          </p:cNvPr>
          <p:cNvSpPr/>
          <p:nvPr/>
        </p:nvSpPr>
        <p:spPr>
          <a:xfrm>
            <a:off x="8688336" y="4118066"/>
            <a:ext cx="1130561" cy="70290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 DETAILS</a:t>
            </a:r>
            <a:endParaRPr lang="en-IN" sz="1200" b="1" dirty="0">
              <a:solidFill>
                <a:schemeClr val="bg1"/>
              </a:solidFill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298A6E6-AA71-D6E3-12A2-4915D16F26E5}"/>
              </a:ext>
            </a:extLst>
          </p:cNvPr>
          <p:cNvCxnSpPr>
            <a:cxnSpLocks/>
          </p:cNvCxnSpPr>
          <p:nvPr/>
        </p:nvCxnSpPr>
        <p:spPr>
          <a:xfrm>
            <a:off x="9181996" y="3885367"/>
            <a:ext cx="0" cy="2159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C6501362-6DED-C1CC-244F-D66055D7A227}"/>
              </a:ext>
            </a:extLst>
          </p:cNvPr>
          <p:cNvCxnSpPr>
            <a:stCxn id="9" idx="1"/>
            <a:endCxn id="13" idx="3"/>
          </p:cNvCxnSpPr>
          <p:nvPr/>
        </p:nvCxnSpPr>
        <p:spPr>
          <a:xfrm rot="10800000" flipV="1">
            <a:off x="2314763" y="4482636"/>
            <a:ext cx="3406655" cy="1302310"/>
          </a:xfrm>
          <a:prstGeom prst="bentConnector3">
            <a:avLst>
              <a:gd name="adj1" fmla="val 23706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5373EAA0-C46A-E0F7-16FB-14A484A703E6}"/>
              </a:ext>
            </a:extLst>
          </p:cNvPr>
          <p:cNvCxnSpPr>
            <a:cxnSpLocks/>
            <a:stCxn id="13" idx="2"/>
            <a:endCxn id="41" idx="2"/>
          </p:cNvCxnSpPr>
          <p:nvPr/>
        </p:nvCxnSpPr>
        <p:spPr>
          <a:xfrm rot="5400000" flipH="1" flipV="1">
            <a:off x="4785594" y="1679907"/>
            <a:ext cx="1326957" cy="7609087"/>
          </a:xfrm>
          <a:prstGeom prst="bentConnector3">
            <a:avLst>
              <a:gd name="adj1" fmla="val -20743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53644A7-CB26-AD34-1142-FFE833F5C2C0}"/>
              </a:ext>
            </a:extLst>
          </p:cNvPr>
          <p:cNvCxnSpPr>
            <a:endCxn id="23" idx="4"/>
          </p:cNvCxnSpPr>
          <p:nvPr/>
        </p:nvCxnSpPr>
        <p:spPr>
          <a:xfrm flipV="1">
            <a:off x="7288656" y="6206251"/>
            <a:ext cx="1" cy="1993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4FBFFA5-0372-60FB-F306-CC7EC1AF096C}"/>
              </a:ext>
            </a:extLst>
          </p:cNvPr>
          <p:cNvCxnSpPr>
            <a:cxnSpLocks/>
          </p:cNvCxnSpPr>
          <p:nvPr/>
        </p:nvCxnSpPr>
        <p:spPr>
          <a:xfrm flipV="1">
            <a:off x="8487648" y="6206251"/>
            <a:ext cx="1" cy="1993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CF0FCF8-DFB9-3523-0298-E5EF7A416FD2}"/>
              </a:ext>
            </a:extLst>
          </p:cNvPr>
          <p:cNvSpPr txBox="1">
            <a:spLocks/>
          </p:cNvSpPr>
          <p:nvPr/>
        </p:nvSpPr>
        <p:spPr>
          <a:xfrm>
            <a:off x="730491" y="349665"/>
            <a:ext cx="10515600" cy="4016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u="sng" dirty="0">
                <a:latin typeface="+mn-lt"/>
              </a:rPr>
              <a:t>WORKING FLOW CHART OF LIBRARY MANAGEMENT SYSTEM  :</a:t>
            </a:r>
          </a:p>
        </p:txBody>
      </p:sp>
    </p:spTree>
    <p:extLst>
      <p:ext uri="{BB962C8B-B14F-4D97-AF65-F5344CB8AC3E}">
        <p14:creationId xmlns:p14="http://schemas.microsoft.com/office/powerpoint/2010/main" val="3286982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E2E321-8CE2-B06A-2977-EAC67DB30CC0}"/>
              </a:ext>
            </a:extLst>
          </p:cNvPr>
          <p:cNvSpPr/>
          <p:nvPr/>
        </p:nvSpPr>
        <p:spPr>
          <a:xfrm>
            <a:off x="3720313" y="1389184"/>
            <a:ext cx="1340465" cy="72596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SELECT DEPARTMENT </a:t>
            </a:r>
            <a:endParaRPr lang="en-IN" sz="120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B3D038-1C4B-346A-EB7E-C35D998CB05B}"/>
              </a:ext>
            </a:extLst>
          </p:cNvPr>
          <p:cNvSpPr/>
          <p:nvPr/>
        </p:nvSpPr>
        <p:spPr>
          <a:xfrm>
            <a:off x="6067115" y="2587279"/>
            <a:ext cx="1340465" cy="70290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DATABASE</a:t>
            </a:r>
            <a:endParaRPr lang="en-IN" sz="12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26305A-A4CF-3AB9-D094-D65768E888BA}"/>
              </a:ext>
            </a:extLst>
          </p:cNvPr>
          <p:cNvSpPr/>
          <p:nvPr/>
        </p:nvSpPr>
        <p:spPr>
          <a:xfrm>
            <a:off x="6061824" y="1389183"/>
            <a:ext cx="1340465" cy="72596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SELECT SEARCH &amp; ENTER DETAILS</a:t>
            </a:r>
            <a:endParaRPr lang="en-IN" sz="1200" b="1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DD105E-FA2A-0964-9D3A-E7C174C057E9}"/>
              </a:ext>
            </a:extLst>
          </p:cNvPr>
          <p:cNvSpPr/>
          <p:nvPr/>
        </p:nvSpPr>
        <p:spPr>
          <a:xfrm>
            <a:off x="8352537" y="1389182"/>
            <a:ext cx="1340465" cy="72596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 DETAILS</a:t>
            </a:r>
            <a:endParaRPr lang="en-IN" sz="1200" b="1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75DE96-14C9-26D7-BA59-6CD9319AB17C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5060778" y="1752167"/>
            <a:ext cx="100104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648DDD-FD41-98EB-202B-D8E3E419F5BE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7402289" y="1752166"/>
            <a:ext cx="95024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464824-8D3E-7110-E851-008350E4E90A}"/>
              </a:ext>
            </a:extLst>
          </p:cNvPr>
          <p:cNvCxnSpPr>
            <a:cxnSpLocks/>
            <a:stCxn id="4" idx="2"/>
            <a:endCxn id="3" idx="0"/>
          </p:cNvCxnSpPr>
          <p:nvPr/>
        </p:nvCxnSpPr>
        <p:spPr>
          <a:xfrm>
            <a:off x="6732057" y="2115150"/>
            <a:ext cx="5291" cy="4721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7C2161A-0FB3-CD15-9F9B-5C98E99E6807}"/>
              </a:ext>
            </a:extLst>
          </p:cNvPr>
          <p:cNvSpPr/>
          <p:nvPr/>
        </p:nvSpPr>
        <p:spPr>
          <a:xfrm>
            <a:off x="1792752" y="1405160"/>
            <a:ext cx="1340465" cy="70290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HOME PAGE</a:t>
            </a:r>
            <a:endParaRPr lang="en-IN" sz="1200" b="1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C04A865-FE8A-D422-A7CE-1486635C3E19}"/>
              </a:ext>
            </a:extLst>
          </p:cNvPr>
          <p:cNvCxnSpPr>
            <a:cxnSpLocks/>
            <a:stCxn id="9" idx="3"/>
            <a:endCxn id="2" idx="1"/>
          </p:cNvCxnSpPr>
          <p:nvPr/>
        </p:nvCxnSpPr>
        <p:spPr>
          <a:xfrm flipV="1">
            <a:off x="3133217" y="1752168"/>
            <a:ext cx="587096" cy="44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58033F6-A6B8-B55E-74FB-1734BA99A434}"/>
              </a:ext>
            </a:extLst>
          </p:cNvPr>
          <p:cNvCxnSpPr>
            <a:stCxn id="3" idx="3"/>
            <a:endCxn id="5" idx="2"/>
          </p:cNvCxnSpPr>
          <p:nvPr/>
        </p:nvCxnSpPr>
        <p:spPr>
          <a:xfrm flipV="1">
            <a:off x="7407580" y="2115149"/>
            <a:ext cx="1615190" cy="82358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D494C481-1472-1982-DC21-F8FDABBEBD7F}"/>
              </a:ext>
            </a:extLst>
          </p:cNvPr>
          <p:cNvSpPr txBox="1">
            <a:spLocks/>
          </p:cNvSpPr>
          <p:nvPr/>
        </p:nvSpPr>
        <p:spPr>
          <a:xfrm>
            <a:off x="978159" y="382430"/>
            <a:ext cx="10515600" cy="4016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u="sng" dirty="0">
                <a:latin typeface="+mn-lt"/>
              </a:rPr>
              <a:t>DATA FLOW DIAGRAM TO SEARCH BOOKS :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19BA4A2-B64C-0325-B1B7-77E26BB33572}"/>
              </a:ext>
            </a:extLst>
          </p:cNvPr>
          <p:cNvSpPr txBox="1">
            <a:spLocks/>
          </p:cNvSpPr>
          <p:nvPr/>
        </p:nvSpPr>
        <p:spPr>
          <a:xfrm>
            <a:off x="978159" y="3281207"/>
            <a:ext cx="10515600" cy="4016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u="sng" dirty="0">
                <a:latin typeface="+mn-lt"/>
              </a:rPr>
              <a:t>DATA FLOW DIAGRAM TO REGISTER BOOKS 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D969C1-CEF3-3168-F233-14F1F6822CC0}"/>
              </a:ext>
            </a:extLst>
          </p:cNvPr>
          <p:cNvSpPr/>
          <p:nvPr/>
        </p:nvSpPr>
        <p:spPr>
          <a:xfrm>
            <a:off x="3608341" y="4032003"/>
            <a:ext cx="1340465" cy="72596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 REGISTER FORM</a:t>
            </a:r>
            <a:endParaRPr lang="en-IN" sz="1200" b="1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081E82-E6F9-2F16-1B01-11A1D2193654}"/>
              </a:ext>
            </a:extLst>
          </p:cNvPr>
          <p:cNvSpPr/>
          <p:nvPr/>
        </p:nvSpPr>
        <p:spPr>
          <a:xfrm>
            <a:off x="5983137" y="5398056"/>
            <a:ext cx="1340465" cy="70290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 DETAILS</a:t>
            </a:r>
            <a:endParaRPr lang="en-IN" sz="1200" b="1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0FAC09-D256-A177-E669-D9209932161B}"/>
              </a:ext>
            </a:extLst>
          </p:cNvPr>
          <p:cNvSpPr/>
          <p:nvPr/>
        </p:nvSpPr>
        <p:spPr>
          <a:xfrm>
            <a:off x="6061824" y="4032002"/>
            <a:ext cx="1340465" cy="72596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SERVER USING PHP SCRIPT</a:t>
            </a:r>
            <a:endParaRPr lang="en-IN" sz="1200" b="1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A8F9D6-F4D5-1729-6932-249F6AAC1EA3}"/>
              </a:ext>
            </a:extLst>
          </p:cNvPr>
          <p:cNvSpPr/>
          <p:nvPr/>
        </p:nvSpPr>
        <p:spPr>
          <a:xfrm>
            <a:off x="8352537" y="4032001"/>
            <a:ext cx="1340465" cy="72596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MySQL DATABASE</a:t>
            </a:r>
            <a:endParaRPr lang="en-IN" sz="1200" b="1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E02167-8659-465F-0F25-9939AAD65A56}"/>
              </a:ext>
            </a:extLst>
          </p:cNvPr>
          <p:cNvSpPr/>
          <p:nvPr/>
        </p:nvSpPr>
        <p:spPr>
          <a:xfrm>
            <a:off x="8352536" y="5394659"/>
            <a:ext cx="1340465" cy="72596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PHP SCRIPT</a:t>
            </a:r>
            <a:endParaRPr lang="en-IN" sz="1200" b="1" dirty="0">
              <a:solidFill>
                <a:schemeClr val="bg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B63F7E-6079-41CE-34DE-031697B901BC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 flipV="1">
            <a:off x="4948806" y="4394986"/>
            <a:ext cx="111301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874F70-49FE-1CE9-17A9-8D8AA7FD9EEE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7402289" y="4394985"/>
            <a:ext cx="95024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B72660B-B263-DE17-23E7-87C4A9AE9FD6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 flipH="1">
            <a:off x="9022769" y="4757968"/>
            <a:ext cx="1" cy="6366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67DAFB0-7DEC-B07F-FD0C-D61C251C5C3D}"/>
              </a:ext>
            </a:extLst>
          </p:cNvPr>
          <p:cNvCxnSpPr>
            <a:cxnSpLocks/>
            <a:stCxn id="18" idx="1"/>
            <a:endCxn id="15" idx="3"/>
          </p:cNvCxnSpPr>
          <p:nvPr/>
        </p:nvCxnSpPr>
        <p:spPr>
          <a:xfrm flipH="1" flipV="1">
            <a:off x="7323602" y="5749509"/>
            <a:ext cx="1028934" cy="8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C0D72AE-9DD3-4B42-ADD2-ACA0139A77E9}"/>
              </a:ext>
            </a:extLst>
          </p:cNvPr>
          <p:cNvSpPr txBox="1"/>
          <p:nvPr/>
        </p:nvSpPr>
        <p:spPr>
          <a:xfrm>
            <a:off x="4930338" y="4114720"/>
            <a:ext cx="11298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Data send to server</a:t>
            </a:r>
            <a:endParaRPr lang="en-IN" sz="9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4C108F-F489-C181-FAC5-89ED57F02D7B}"/>
              </a:ext>
            </a:extLst>
          </p:cNvPr>
          <p:cNvSpPr txBox="1"/>
          <p:nvPr/>
        </p:nvSpPr>
        <p:spPr>
          <a:xfrm>
            <a:off x="7464125" y="4109608"/>
            <a:ext cx="7566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Data stored</a:t>
            </a:r>
            <a:endParaRPr lang="en-IN" sz="9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7979A3-1596-D6F6-4AD6-7D5C26490CEE}"/>
              </a:ext>
            </a:extLst>
          </p:cNvPr>
          <p:cNvSpPr txBox="1"/>
          <p:nvPr/>
        </p:nvSpPr>
        <p:spPr>
          <a:xfrm>
            <a:off x="9117905" y="4960897"/>
            <a:ext cx="8593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Request data </a:t>
            </a:r>
            <a:endParaRPr lang="en-IN" sz="9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3B230C-1621-F5B7-B14D-735B33856E97}"/>
              </a:ext>
            </a:extLst>
          </p:cNvPr>
          <p:cNvSpPr txBox="1"/>
          <p:nvPr/>
        </p:nvSpPr>
        <p:spPr>
          <a:xfrm>
            <a:off x="7299583" y="5472266"/>
            <a:ext cx="10552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Send html output  </a:t>
            </a:r>
            <a:endParaRPr lang="en-IN" sz="900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02FE01D-B778-574D-1A90-D621BA4B34FD}"/>
              </a:ext>
            </a:extLst>
          </p:cNvPr>
          <p:cNvSpPr/>
          <p:nvPr/>
        </p:nvSpPr>
        <p:spPr>
          <a:xfrm>
            <a:off x="2709966" y="5893795"/>
            <a:ext cx="1954306" cy="401737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ADMIN </a:t>
            </a:r>
            <a:endParaRPr lang="en-IN" sz="12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44CEC97-C457-7356-BCA3-76B7405FC34D}"/>
              </a:ext>
            </a:extLst>
          </p:cNvPr>
          <p:cNvSpPr/>
          <p:nvPr/>
        </p:nvSpPr>
        <p:spPr>
          <a:xfrm>
            <a:off x="2709967" y="5193790"/>
            <a:ext cx="1954306" cy="401737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 </a:t>
            </a:r>
            <a:endParaRPr lang="en-IN" sz="1200" b="1" dirty="0">
              <a:solidFill>
                <a:schemeClr val="bg1"/>
              </a:solidFill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8078F38F-36D3-5A45-969B-6B22441594F6}"/>
              </a:ext>
            </a:extLst>
          </p:cNvPr>
          <p:cNvCxnSpPr>
            <a:stCxn id="28" idx="3"/>
            <a:endCxn id="27" idx="3"/>
          </p:cNvCxnSpPr>
          <p:nvPr/>
        </p:nvCxnSpPr>
        <p:spPr>
          <a:xfrm flipH="1">
            <a:off x="4664272" y="5394659"/>
            <a:ext cx="1" cy="700005"/>
          </a:xfrm>
          <a:prstGeom prst="bentConnector3">
            <a:avLst>
              <a:gd name="adj1" fmla="val -22860000000"/>
            </a:avLst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23F06FC-D7E8-A96C-77F3-B179098266C0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899146" y="5749509"/>
            <a:ext cx="1083991" cy="40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A1E02DEE-29F4-27CC-5CB0-C9974A655953}"/>
              </a:ext>
            </a:extLst>
          </p:cNvPr>
          <p:cNvSpPr/>
          <p:nvPr/>
        </p:nvSpPr>
        <p:spPr>
          <a:xfrm>
            <a:off x="1792752" y="4047979"/>
            <a:ext cx="1340465" cy="70290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ADMIN</a:t>
            </a:r>
            <a:endParaRPr lang="en-IN" sz="1200" b="1" dirty="0">
              <a:solidFill>
                <a:schemeClr val="bg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8ADAF5-3BA7-9E13-BB6F-16E8BFFB6AD7}"/>
              </a:ext>
            </a:extLst>
          </p:cNvPr>
          <p:cNvCxnSpPr>
            <a:stCxn id="31" idx="3"/>
            <a:endCxn id="14" idx="1"/>
          </p:cNvCxnSpPr>
          <p:nvPr/>
        </p:nvCxnSpPr>
        <p:spPr>
          <a:xfrm flipV="1">
            <a:off x="3133217" y="4394987"/>
            <a:ext cx="475124" cy="44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2AA2A97-90EE-7119-3393-6638299EDCEB}"/>
              </a:ext>
            </a:extLst>
          </p:cNvPr>
          <p:cNvSpPr txBox="1"/>
          <p:nvPr/>
        </p:nvSpPr>
        <p:spPr>
          <a:xfrm>
            <a:off x="4873756" y="5480111"/>
            <a:ext cx="14611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Search book details  </a:t>
            </a:r>
            <a:endParaRPr lang="en-IN" sz="900" b="1" dirty="0"/>
          </a:p>
        </p:txBody>
      </p:sp>
    </p:spTree>
    <p:extLst>
      <p:ext uri="{BB962C8B-B14F-4D97-AF65-F5344CB8AC3E}">
        <p14:creationId xmlns:p14="http://schemas.microsoft.com/office/powerpoint/2010/main" val="4206479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948</Words>
  <Application>Microsoft Office PowerPoint</Application>
  <PresentationFormat>Widescreen</PresentationFormat>
  <Paragraphs>173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LITERATURE SURVEY :</vt:lpstr>
      <vt:lpstr>OBJECTIVES :</vt:lpstr>
      <vt:lpstr>PROBLEM STATEMENT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LIBRARY MANAGEMENT SYSTEM</dc:title>
  <dc:creator>SOWMIYA P K</dc:creator>
  <cp:lastModifiedBy>SOWMIYA P K</cp:lastModifiedBy>
  <cp:revision>4</cp:revision>
  <dcterms:created xsi:type="dcterms:W3CDTF">2023-04-26T02:53:14Z</dcterms:created>
  <dcterms:modified xsi:type="dcterms:W3CDTF">2023-06-30T12:51:00Z</dcterms:modified>
</cp:coreProperties>
</file>